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6.xml" ContentType="application/vnd.openxmlformats-officedocument.presentationml.notesSlide+xml"/>
  <Override PartName="/ppt/charts/chart16.xml" ContentType="application/vnd.openxmlformats-officedocument.drawingml.chart+xml"/>
  <Override PartName="/ppt/notesSlides/notesSlide7.xml" ContentType="application/vnd.openxmlformats-officedocument.presentationml.notesSlide+xml"/>
  <Override PartName="/ppt/charts/chart17.xml" ContentType="application/vnd.openxmlformats-officedocument.drawingml.chart+xml"/>
  <Override PartName="/ppt/drawings/drawing6.xml" ContentType="application/vnd.openxmlformats-officedocument.drawingml.chartshapes+xml"/>
  <Override PartName="/ppt/charts/chart1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20.xml" ContentType="application/vnd.openxmlformats-officedocument.drawingml.chart+xml"/>
  <Override PartName="/ppt/notesSlides/notesSlide11.xml" ContentType="application/vnd.openxmlformats-officedocument.presentationml.notesSlide+xml"/>
  <Override PartName="/ppt/charts/chart2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22.xml" ContentType="application/vnd.openxmlformats-officedocument.drawingml.chart+xml"/>
  <Override PartName="/ppt/notesSlides/notesSlide13.xml" ContentType="application/vnd.openxmlformats-officedocument.presentationml.notesSlide+xml"/>
  <Override PartName="/ppt/charts/chart23.xml" ContentType="application/vnd.openxmlformats-officedocument.drawingml.chart+xml"/>
  <Override PartName="/ppt/drawings/drawing7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24.xml" ContentType="application/vnd.openxmlformats-officedocument.drawingml.chart+xml"/>
  <Override PartName="/ppt/drawings/drawing8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25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9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26.xml" ContentType="application/vnd.openxmlformats-officedocument.drawingml.chart+xml"/>
  <Override PartName="/ppt/notesSlides/notesSlide17.xml" ContentType="application/vnd.openxmlformats-officedocument.presentationml.notesSlide+xml"/>
  <Override PartName="/ppt/charts/chart27.xml" ContentType="application/vnd.openxmlformats-officedocument.drawingml.chart+xml"/>
  <Override PartName="/ppt/notesSlides/notesSlide18.xml" ContentType="application/vnd.openxmlformats-officedocument.presentationml.notesSlid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9.xml" ContentType="application/vnd.openxmlformats-officedocument.presentationml.notesSlide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56" r:id="rId3"/>
    <p:sldMasterId id="2147483868" r:id="rId4"/>
  </p:sldMasterIdLst>
  <p:notesMasterIdLst>
    <p:notesMasterId r:id="rId31"/>
  </p:notesMasterIdLst>
  <p:sldIdLst>
    <p:sldId id="557" r:id="rId5"/>
    <p:sldId id="555" r:id="rId6"/>
    <p:sldId id="523" r:id="rId7"/>
    <p:sldId id="522" r:id="rId8"/>
    <p:sldId id="561" r:id="rId9"/>
    <p:sldId id="463" r:id="rId10"/>
    <p:sldId id="464" r:id="rId11"/>
    <p:sldId id="558" r:id="rId12"/>
    <p:sldId id="496" r:id="rId13"/>
    <p:sldId id="453" r:id="rId14"/>
    <p:sldId id="461" r:id="rId15"/>
    <p:sldId id="536" r:id="rId16"/>
    <p:sldId id="529" r:id="rId17"/>
    <p:sldId id="504" r:id="rId18"/>
    <p:sldId id="509" r:id="rId19"/>
    <p:sldId id="505" r:id="rId20"/>
    <p:sldId id="540" r:id="rId21"/>
    <p:sldId id="541" r:id="rId22"/>
    <p:sldId id="542" r:id="rId23"/>
    <p:sldId id="543" r:id="rId24"/>
    <p:sldId id="544" r:id="rId25"/>
    <p:sldId id="545" r:id="rId26"/>
    <p:sldId id="546" r:id="rId27"/>
    <p:sldId id="547" r:id="rId28"/>
    <p:sldId id="548" r:id="rId29"/>
    <p:sldId id="549" r:id="rId30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-PC-1173-01" initials="A" lastIdx="2" clrIdx="0"/>
  <p:cmAuthor id="2" name="ART PC Office 67" initials="APO6" lastIdx="1" clrIdx="1">
    <p:extLst>
      <p:ext uri="{19B8F6BF-5375-455C-9EA6-DF929625EA0E}">
        <p15:presenceInfo xmlns:p15="http://schemas.microsoft.com/office/powerpoint/2012/main" userId="ART PC Office 6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00FF"/>
    <a:srgbClr val="4D8EE0"/>
    <a:srgbClr val="04D9D3"/>
    <a:srgbClr val="9CDC57"/>
    <a:srgbClr val="A8F0BA"/>
    <a:srgbClr val="B4E5BC"/>
    <a:srgbClr val="FFFF99"/>
    <a:srgbClr val="92D050"/>
    <a:srgbClr val="458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05" autoAdjust="0"/>
    <p:restoredTop sz="96404" autoAdjust="0"/>
  </p:normalViewPr>
  <p:slideViewPr>
    <p:cSldViewPr snapToGrid="0">
      <p:cViewPr varScale="1">
        <p:scale>
          <a:sx n="116" d="100"/>
          <a:sy n="116" d="100"/>
        </p:scale>
        <p:origin x="1422" y="114"/>
      </p:cViewPr>
      <p:guideLst>
        <p:guide orient="horz" pos="2160"/>
        <p:guide pos="2880"/>
        <p:guide orient="horz" pos="21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6966"/>
    </p:cViewPr>
  </p:sorterViewPr>
  <p:notesViewPr>
    <p:cSldViewPr snapToGrid="0">
      <p:cViewPr varScale="1">
        <p:scale>
          <a:sx n="87" d="100"/>
          <a:sy n="87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image" Target="../media/image25.png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24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5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9.xm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8.xlsx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Прибыль организаций</a:t>
            </a:r>
          </a:p>
        </c:rich>
      </c:tx>
      <c:layout>
        <c:manualLayout>
          <c:xMode val="edge"/>
          <c:yMode val="edge"/>
          <c:x val="0.24048371924282883"/>
          <c:y val="4.18648999898634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474195008193683"/>
          <c:y val="0.30638555100554049"/>
          <c:w val="0.81319664692996929"/>
          <c:h val="0.577640022844390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Прибыль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-3.0152320324271847E-3"/>
                  <c:y val="1.569933749619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772-48DC-A47D-946364C1CDA1}"/>
                </c:ext>
                <c:ext xmlns:c15="http://schemas.microsoft.com/office/drawing/2012/chart" uri="{CE6537A1-D6FC-4f65-9D91-7224C49458BB}">
                  <c15:layout>
                    <c:manualLayout>
                      <c:w val="0.21127066880479567"/>
                      <c:h val="0.1051332300995445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5076753735117345E-3"/>
                  <c:y val="3.40144071295595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58A-4A3A-B3A8-1044DD04B440}"/>
                </c:ext>
                <c:ext xmlns:c15="http://schemas.microsoft.com/office/drawing/2012/chart" uri="{CE6537A1-D6FC-4f65-9D91-7224C49458BB}">
                  <c15:layout>
                    <c:manualLayout>
                      <c:w val="0.2262719200566411"/>
                      <c:h val="0.147861799679749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январь-декабрь 2024 года</c:v>
                </c:pt>
                <c:pt idx="1">
                  <c:v>январь-декабрь 2025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1033032.9</c:v>
                </c:pt>
                <c:pt idx="1">
                  <c:v>947436.8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94-43CC-8287-F07BE6F114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1130624"/>
        <c:axId val="701126816"/>
      </c:barChart>
      <c:catAx>
        <c:axId val="701130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701126816"/>
        <c:crosses val="autoZero"/>
        <c:auto val="1"/>
        <c:lblAlgn val="ctr"/>
        <c:lblOffset val="100"/>
        <c:noMultiLvlLbl val="0"/>
      </c:catAx>
      <c:valAx>
        <c:axId val="701126816"/>
        <c:scaling>
          <c:orientation val="minMax"/>
          <c:max val="1200000"/>
          <c:min val="6000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701130624"/>
        <c:crosses val="autoZero"/>
        <c:crossBetween val="between"/>
        <c:majorUnit val="300000"/>
        <c:minorUnit val="70000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075142984750325"/>
          <c:w val="0.94826836019589145"/>
          <c:h val="0.718917294191081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Надой молока на 1 корову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-3.2775715383405201E-3"/>
                  <c:y val="-0.370276792993865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29B-41E1-8521-8022FA736D5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7027004508474724E-4"/>
                  <c:y val="-0.34584756290549623"/>
                </c:manualLayout>
              </c:layout>
              <c:tx>
                <c:rich>
                  <a:bodyPr/>
                  <a:lstStyle/>
                  <a:p>
                    <a:fld id="{CC7C240A-C17F-440C-96BB-7EBB0356AEE8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29B-41E1-8521-8022FA736D55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</c:v>
                </c:pt>
                <c:pt idx="1">
                  <c:v>январь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661</c:v>
                </c:pt>
                <c:pt idx="1">
                  <c:v>599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C64-49D5-BBA2-07242C62A2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18604064"/>
        <c:axId val="818607872"/>
      </c:barChart>
      <c:catAx>
        <c:axId val="818604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8607872"/>
        <c:crosses val="autoZero"/>
        <c:auto val="1"/>
        <c:lblAlgn val="ctr"/>
        <c:lblOffset val="100"/>
        <c:noMultiLvlLbl val="0"/>
      </c:catAx>
      <c:valAx>
        <c:axId val="818607872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818604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417812177665409E-2"/>
          <c:y val="0.10601583011500125"/>
          <c:w val="0.88033152632879508"/>
          <c:h val="0.649000866100814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КРС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dLbl>
              <c:idx val="0"/>
              <c:layout>
                <c:manualLayout>
                  <c:x val="3.1250587901874502E-2"/>
                  <c:y val="-4.2573991034832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486-4B68-A917-906215EA767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754948540759274E-2"/>
                  <c:y val="-5.6722589896358262E-2"/>
                </c:manualLayout>
              </c:layout>
              <c:tx>
                <c:rich>
                  <a:bodyPr/>
                  <a:lstStyle/>
                  <a:p>
                    <a:fld id="{9C29FC28-00B6-419A-B2E4-A10605C3CDB3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360-46FF-8690-368FD09D08C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01.02.2025</c:v>
                </c:pt>
                <c:pt idx="1">
                  <c:v>на 01.02.2026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947</c:v>
                </c:pt>
                <c:pt idx="1">
                  <c:v>838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C2-44AC-9409-0C9FDE5798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коров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43383972292858E-2"/>
                  <c:y val="-2.7950612128500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486-4B68-A917-906215EA767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486108928077535E-2"/>
                  <c:y val="-2.8425392173306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486-4B68-A917-906215EA767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01.02.2025</c:v>
                </c:pt>
                <c:pt idx="1">
                  <c:v>на 01.02.2026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308</c:v>
                </c:pt>
                <c:pt idx="1">
                  <c:v>300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C2-44AC-9409-0C9FDE579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818608416"/>
        <c:axId val="818608960"/>
        <c:axId val="0"/>
      </c:bar3DChart>
      <c:catAx>
        <c:axId val="8186084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8608960"/>
        <c:crosses val="autoZero"/>
        <c:auto val="1"/>
        <c:lblAlgn val="ctr"/>
        <c:lblOffset val="100"/>
        <c:noMultiLvlLbl val="0"/>
      </c:catAx>
      <c:valAx>
        <c:axId val="818608960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8186084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888616136133898"/>
          <c:y val="0.88473284698764154"/>
          <c:w val="0.31708954132426753"/>
          <c:h val="9.089485483513772E-2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776610603519688"/>
          <c:y val="7.0297815126796823E-2"/>
          <c:w val="0.44614241153248047"/>
          <c:h val="0.907434332707256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95000"/>
                  </a:schemeClr>
                </a:gs>
                <a:gs pos="100000">
                  <a:schemeClr val="accent2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0005" dist="22984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r"/>
            </a:scene3d>
            <a:sp3d prstMaterial="matte">
              <a:bevelT w="19050" h="38100"/>
            </a:sp3d>
          </c:spPr>
          <c:invertIfNegative val="0"/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95000"/>
                    </a:schemeClr>
                  </a:gs>
                  <a:gs pos="100000">
                    <a:schemeClr val="accent2">
                      <a:shade val="82000"/>
                      <a:satMod val="125000"/>
                      <a:lumMod val="7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FC3-406B-8799-A8CDF7F2E2BD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95000"/>
                    </a:schemeClr>
                  </a:gs>
                  <a:gs pos="100000">
                    <a:schemeClr val="accent2">
                      <a:shade val="82000"/>
                      <a:satMod val="125000"/>
                      <a:lumMod val="7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FFC3-406B-8799-A8CDF7F2E2BD}"/>
              </c:ext>
            </c:extLst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95000"/>
                    </a:schemeClr>
                  </a:gs>
                  <a:gs pos="100000">
                    <a:schemeClr val="accent2">
                      <a:shade val="82000"/>
                      <a:satMod val="125000"/>
                      <a:lumMod val="7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0A7-4D2B-AA63-92D7B9A306CA}"/>
              </c:ext>
            </c:extLst>
          </c:dPt>
          <c:dLbls>
            <c:dLbl>
              <c:idx val="0"/>
              <c:layout>
                <c:manualLayout>
                  <c:x val="-1.1927565814730231E-2"/>
                  <c:y val="3.117922048940391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FC3-406B-8799-A8CDF7F2E2B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024651375808950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FC3-406B-8799-A8CDF7F2E2B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322976793374135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FC3-406B-8799-A8CDF7F2E2BD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6169553924650295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FC3-406B-8799-A8CDF7F2E2BD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2733204334753731E-3"/>
                  <c:y val="2.66455535059621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FFC3-406B-8799-A8CDF7F2E2BD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6494799054738477E-2"/>
                  <c:y val="1.3673897241209187E-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FC3-406B-8799-A8CDF7F2E2BD}"/>
                </c:ext>
                <c:ext xmlns:c15="http://schemas.microsoft.com/office/drawing/2012/chart" uri="{CE6537A1-D6FC-4f65-9D91-7224C49458BB}">
                  <c15:layout>
                    <c:manualLayout>
                      <c:w val="0.1274189141840173"/>
                      <c:h val="6.6337545076002244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8.757783258878442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D0A7-4D2B-AA63-92D7B9A306CA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3.240011622646115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B21-4161-AE2D-7F608B497A68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"/>
                  <c:y val="-1.5918511479638037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B21-4161-AE2D-7F608B497A68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3537191606383462E-3"/>
                  <c:y val="-3.52506347889902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847-476F-ACE1-FB367A0DF58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прочие</c:v>
                </c:pt>
                <c:pt idx="1">
                  <c:v>культура и спорт</c:v>
                </c:pt>
                <c:pt idx="2">
                  <c:v>здравоохранение</c:v>
                </c:pt>
                <c:pt idx="3">
                  <c:v>образование</c:v>
                </c:pt>
                <c:pt idx="4">
                  <c:v>транспорт</c:v>
                </c:pt>
                <c:pt idx="5">
                  <c:v>строительство</c:v>
                </c:pt>
                <c:pt idx="6">
                  <c:v>сельское хозяйство</c:v>
                </c:pt>
                <c:pt idx="7">
                  <c:v>управление</c:v>
                </c:pt>
                <c:pt idx="8">
                  <c:v>обрабатывающие производство</c:v>
                </c:pt>
                <c:pt idx="9">
                  <c:v>обеспечение эл.энергией, газом и паром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79.8</c:v>
                </c:pt>
                <c:pt idx="1">
                  <c:v>25.3</c:v>
                </c:pt>
                <c:pt idx="2">
                  <c:v>28</c:v>
                </c:pt>
                <c:pt idx="3">
                  <c:v>52.6</c:v>
                </c:pt>
                <c:pt idx="4">
                  <c:v>66</c:v>
                </c:pt>
                <c:pt idx="5">
                  <c:v>88</c:v>
                </c:pt>
                <c:pt idx="6">
                  <c:v>97.7</c:v>
                </c:pt>
                <c:pt idx="7">
                  <c:v>289.39999999999998</c:v>
                </c:pt>
                <c:pt idx="8">
                  <c:v>489.9</c:v>
                </c:pt>
                <c:pt idx="9">
                  <c:v>1857.3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FC3-406B-8799-A8CDF7F2E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18613312"/>
        <c:axId val="818601344"/>
      </c:barChart>
      <c:catAx>
        <c:axId val="818613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18601344"/>
        <c:crosses val="autoZero"/>
        <c:auto val="1"/>
        <c:lblAlgn val="ctr"/>
        <c:lblOffset val="100"/>
        <c:noMultiLvlLbl val="0"/>
      </c:catAx>
      <c:valAx>
        <c:axId val="81860134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81861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explosion val="3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982-438D-ABC0-9F1966ED1C52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982-438D-ABC0-9F1966ED1C52}"/>
              </c:ext>
            </c:extLst>
          </c:dPt>
          <c:dLbls>
            <c:dLbl>
              <c:idx val="0"/>
              <c:layout>
                <c:manualLayout>
                  <c:x val="0.10805349600682053"/>
                  <c:y val="6.771042787600985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E13F6AD-6DBE-4935-8636-EE0CDD260741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982-438D-ABC0-9F1966ED1C52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2.2285495485770163E-2"/>
                  <c:y val="2.932312779587775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3446889A-D29D-45AF-A4F2-8A96444C799B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982-438D-ABC0-9F1966ED1C52}"/>
                </c:ext>
                <c:ext xmlns:c15="http://schemas.microsoft.com/office/drawing/2012/chart" uri="{CE6537A1-D6FC-4f65-9D91-7224C49458BB}">
                  <c15:layout>
                    <c:manualLayout>
                      <c:w val="0.13881530004004786"/>
                      <c:h val="8.0420492720978967E-2"/>
                    </c:manualLayout>
                  </c15:layout>
                  <c15:dlblFieldTable/>
                  <c15:showDataLabelsRange val="0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Частные инвестиции</c:v>
                </c:pt>
                <c:pt idx="1">
                  <c:v>Бюджетные инвестиции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2646669</c:v>
                </c:pt>
                <c:pt idx="1">
                  <c:v>398260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982-438D-ABC0-9F1966ED1C5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209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платных услуг</a:t>
            </a:r>
          </a:p>
        </c:rich>
      </c:tx>
      <c:layout>
        <c:manualLayout>
          <c:xMode val="edge"/>
          <c:yMode val="edge"/>
          <c:x val="0.30779910214360795"/>
          <c:y val="4.7213801388833697E-4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0787071218976"/>
          <c:y val="0.21694883550014499"/>
          <c:w val="0.83254513818347753"/>
          <c:h val="0.692894569651945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платных услуг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CC1-4BFC-9FD7-4983CC30D4EB}"/>
              </c:ext>
            </c:extLst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CC1-4BFC-9FD7-4983CC30D4EB}"/>
              </c:ext>
            </c:extLst>
          </c:dPt>
          <c:dPt>
            <c:idx val="4"/>
            <c:bubble3D val="0"/>
            <c:spPr>
              <a:solidFill>
                <a:srgbClr val="66FF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CC1-4BFC-9FD7-4983CC30D4EB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CC1-4BFC-9FD7-4983CC30D4EB}"/>
              </c:ext>
            </c:extLst>
          </c:dPt>
          <c:dPt>
            <c:idx val="6"/>
            <c:bubble3D val="0"/>
            <c:spPr>
              <a:solidFill>
                <a:srgbClr val="F7CE9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CC1-4BFC-9FD7-4983CC30D4EB}"/>
              </c:ext>
            </c:extLst>
          </c:dPt>
          <c:dLbls>
            <c:dLbl>
              <c:idx val="0"/>
              <c:layout>
                <c:manualLayout>
                  <c:x val="-0.18099872397779082"/>
                  <c:y val="-0.26953062002005418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CC1-4BFC-9FD7-4983CC30D4E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0876484667473603E-2"/>
                  <c:y val="7.901621163002142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CC1-4BFC-9FD7-4983CC30D4E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4165563375798068E-2"/>
                  <c:y val="7.053436829673771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59E1-417F-AF50-F4E437EEFCC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4878340444856591"/>
                  <c:y val="1.5824511909798267E-2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fld id="{2308CE62-D32F-4417-A478-A021490E705C}" type="CATEGORYNAME">
                      <a:rPr lang="ru-RU"/>
                      <a:pPr>
                        <a:defRPr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4,5%</a:t>
                    </a:r>
                  </a:p>
                </c:rich>
              </c:tx>
              <c:numFmt formatCode="0.0%" sourceLinked="0"/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59E1-417F-AF50-F4E437EEFCC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0.11267523558862549"/>
                  <c:y val="-2.44610272745988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CC1-4BFC-9FD7-4983CC30D4E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4689047226001185E-2"/>
                  <c:y val="-2.505603717268798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CC1-4BFC-9FD7-4983CC30D4EB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4553565382152597"/>
                  <c:y val="-2.5185466096049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CC1-4BFC-9FD7-4983CC30D4EB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3519524710118908"/>
                  <c:y val="2.71268999464754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5D7C-4943-BA83-0AB8652604AB}"/>
                </c:ex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жил. ком. услуги</c:v>
                </c:pt>
                <c:pt idx="1">
                  <c:v>Услуги здравоохран.</c:v>
                </c:pt>
                <c:pt idx="2">
                  <c:v>Услуги образования</c:v>
                </c:pt>
                <c:pt idx="3">
                  <c:v>Прочие услуги</c:v>
                </c:pt>
                <c:pt idx="4">
                  <c:v>Услуги транспорта</c:v>
                </c:pt>
                <c:pt idx="5">
                  <c:v>Услуги культуры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10941.5</c:v>
                </c:pt>
                <c:pt idx="1">
                  <c:v>1381.2</c:v>
                </c:pt>
                <c:pt idx="2">
                  <c:v>902.8</c:v>
                </c:pt>
                <c:pt idx="3" formatCode="0.0">
                  <c:v>753</c:v>
                </c:pt>
                <c:pt idx="4">
                  <c:v>2034.6</c:v>
                </c:pt>
                <c:pt idx="5">
                  <c:v>868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2CC1-4BFC-9FD7-4983CC30D4E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 душу населения в месяц</a:t>
            </a:r>
          </a:p>
        </c:rich>
      </c:tx>
      <c:layout>
        <c:manualLayout>
          <c:xMode val="edge"/>
          <c:yMode val="edge"/>
          <c:x val="0.24691717867799209"/>
          <c:y val="6.053550640279394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Объём платных услуг на душу населения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1563336215991054E-2"/>
                  <c:y val="-0.321304208336006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9F2-4593-B400-81D94709751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563336215990922E-2"/>
                  <c:y val="-0.31664799758004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A61-44BD-9EE5-B687A48EA17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</c:v>
                </c:pt>
                <c:pt idx="1">
                  <c:v>январь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1030</c:v>
                </c:pt>
                <c:pt idx="1">
                  <c:v>1003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F2-4593-B400-81D947097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18606240"/>
        <c:axId val="818609504"/>
        <c:axId val="0"/>
      </c:bar3DChart>
      <c:catAx>
        <c:axId val="818606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09504"/>
        <c:crosses val="autoZero"/>
        <c:auto val="1"/>
        <c:lblAlgn val="ctr"/>
        <c:lblOffset val="100"/>
        <c:noMultiLvlLbl val="0"/>
      </c:catAx>
      <c:valAx>
        <c:axId val="818609504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06240"/>
        <c:crosses val="autoZero"/>
        <c:crossBetween val="between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591897669189747"/>
          <c:y val="3.246418155913066E-2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услуг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189527169281414E-2"/>
                  <c:y val="-0.338953854530430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F1B-42B1-9635-340720A51C2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7496247615094964E-2"/>
                  <c:y val="-0.3530882351531488"/>
                </c:manualLayout>
              </c:layout>
              <c:tx>
                <c:rich>
                  <a:bodyPr/>
                  <a:lstStyle/>
                  <a:p>
                    <a:fld id="{40D2C6BA-FDC5-4639-8BDC-2F78083665EA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074-428C-8585-352CE43A162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</c:v>
                </c:pt>
                <c:pt idx="1">
                  <c:v>январь 2026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857.7</c:v>
                </c:pt>
                <c:pt idx="1">
                  <c:v>868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135-4CBB-9B43-31F4A7234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18604608"/>
        <c:axId val="818599712"/>
        <c:axId val="0"/>
      </c:bar3DChart>
      <c:catAx>
        <c:axId val="818604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599712"/>
        <c:crosses val="autoZero"/>
        <c:auto val="1"/>
        <c:lblAlgn val="ctr"/>
        <c:lblOffset val="100"/>
        <c:noMultiLvlLbl val="0"/>
      </c:catAx>
      <c:valAx>
        <c:axId val="818599712"/>
        <c:scaling>
          <c:orientation val="minMax"/>
          <c:max val="1000"/>
          <c:min val="2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50" b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04608"/>
        <c:crosses val="autoZero"/>
        <c:crossBetween val="between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18601888"/>
        <c:axId val="818598080"/>
        <c:axId val="0"/>
      </c:bar3DChart>
      <c:catAx>
        <c:axId val="818601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598080"/>
        <c:crosses val="autoZero"/>
        <c:auto val="1"/>
        <c:lblAlgn val="ctr"/>
        <c:lblOffset val="100"/>
        <c:noMultiLvlLbl val="0"/>
      </c:catAx>
      <c:valAx>
        <c:axId val="818598080"/>
        <c:scaling>
          <c:orientation val="minMax"/>
          <c:min val="0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01888"/>
        <c:crosses val="autoZero"/>
        <c:crossBetween val="between"/>
        <c:majorUnit val="4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explosion val="3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4.6503745274882241E-2"/>
                  <c:y val="-2.492050614815445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26,3%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EBF-4F53-B306-AF28DB85214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429591604236856E-3"/>
                  <c:y val="-2.54131674508026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68,4%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EBF-4F53-B306-AF28DB85214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4342262931661042E-2"/>
                  <c:y val="4.683465113048529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5,3%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EBF-4F53-B306-AF28DB85214C}"/>
                </c:ex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электрон. Аукционы</c:v>
                </c:pt>
                <c:pt idx="1">
                  <c:v>закупки у ед.поставщика</c:v>
                </c:pt>
                <c:pt idx="2">
                  <c:v>эл.закупки у ед.поставщика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13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82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rgbClr val="FFFF1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7.877612111882544E-3"/>
                  <c:y val="7.934868507081116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EBF-4F53-B306-AF28DB85214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430663048894176E-3"/>
                  <c:y val="2.09022288509317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EBF-4F53-B306-AF28DB85214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1409785966789713E-2"/>
                  <c:y val="1.73611111111111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EBF-4F53-B306-AF28DB85214C}"/>
                </c:ex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поступления из областного бюджета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23863.3</c:v>
                </c:pt>
                <c:pt idx="1">
                  <c:v>22831.7</c:v>
                </c:pt>
                <c:pt idx="2">
                  <c:v>1378.1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60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Убыток организаций</a:t>
            </a:r>
          </a:p>
        </c:rich>
      </c:tx>
      <c:layout>
        <c:manualLayout>
          <c:xMode val="edge"/>
          <c:yMode val="edge"/>
          <c:x val="0.28002945252704253"/>
          <c:y val="1.08133050666689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597126338450896"/>
          <c:y val="0.18391080630408516"/>
          <c:w val="0.83458548303859936"/>
          <c:h val="0.65123463561090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Убыток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443253576891637E-3"/>
                  <c:y val="2.547869717580899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71603,0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8F5-4D89-8920-40F20FF04A2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443253576891637E-3"/>
                  <c:y val="2.04340863814465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43629,0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8F5-4D89-8920-40F20FF04A2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январь-декабрь 2024 года</c:v>
                </c:pt>
                <c:pt idx="1">
                  <c:v>январь -декабрь 2025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71603</c:v>
                </c:pt>
                <c:pt idx="1">
                  <c:v>43629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B7E-4919-94B3-724C8FFEA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1132256"/>
        <c:axId val="701119744"/>
      </c:barChart>
      <c:catAx>
        <c:axId val="7011322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01119744"/>
        <c:crosses val="autoZero"/>
        <c:auto val="1"/>
        <c:lblAlgn val="ctr"/>
        <c:lblOffset val="100"/>
        <c:noMultiLvlLbl val="0"/>
      </c:catAx>
      <c:valAx>
        <c:axId val="701119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01132256"/>
        <c:crosses val="autoZero"/>
        <c:crossBetween val="between"/>
        <c:majorUnit val="30000"/>
        <c:minorUnit val="3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90"/>
      <c:depthPercent val="11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448934240439316"/>
          <c:y val="2.9815057009291542E-2"/>
          <c:w val="0.58070898440904561"/>
          <c:h val="0.547286210888279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66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F2D-46BD-93AA-D6837862FB17}"/>
              </c:ext>
            </c:extLst>
          </c:dPt>
          <c:dPt>
            <c:idx val="1"/>
            <c:bubble3D val="0"/>
            <c:spPr>
              <a:solidFill>
                <a:srgbClr val="72E52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F2D-46BD-93AA-D6837862FB17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F2D-46BD-93AA-D6837862FB17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F2D-46BD-93AA-D6837862FB17}"/>
              </c:ext>
            </c:extLst>
          </c:dPt>
          <c:dPt>
            <c:idx val="4"/>
            <c:bubble3D val="0"/>
            <c:explosion val="8"/>
            <c:spPr>
              <a:solidFill>
                <a:srgbClr val="CB790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1546-4FD2-93A6-8D0851741271}"/>
              </c:ext>
            </c:extLst>
          </c:dPt>
          <c:dPt>
            <c:idx val="5"/>
            <c:bubble3D val="0"/>
            <c:explosion val="8"/>
            <c:spPr>
              <a:solidFill>
                <a:srgbClr val="34BBB8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546-4FD2-93A6-8D0851741271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1546-4FD2-93A6-8D0851741271}"/>
              </c:ext>
            </c:extLst>
          </c:dPt>
          <c:dPt>
            <c:idx val="7"/>
            <c:bubble3D val="0"/>
            <c:spPr>
              <a:solidFill>
                <a:srgbClr val="D5B8E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546-4FD2-93A6-8D0851741271}"/>
              </c:ext>
            </c:extLst>
          </c:dPt>
          <c:dPt>
            <c:idx val="8"/>
            <c:bubble3D val="0"/>
            <c:explosion val="13"/>
            <c:spPr>
              <a:solidFill>
                <a:srgbClr val="66FF6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3BDC-43F8-A475-E6AC364276BF}"/>
              </c:ext>
            </c:extLst>
          </c:dPt>
          <c:dLbls>
            <c:dLbl>
              <c:idx val="0"/>
              <c:layout>
                <c:manualLayout>
                  <c:x val="-0.15296791559618378"/>
                  <c:y val="-9.9224168251680917E-3"/>
                </c:manualLayout>
              </c:layout>
              <c:tx>
                <c:rich>
                  <a:bodyPr/>
                  <a:lstStyle/>
                  <a:p>
                    <a:fld id="{846D926B-3ABE-495A-AB46-2242E37C34E3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65D24DBF-D6A6-4A10-BDD4-A8127574E61A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E2385874-625E-4552-9F05-17F12289B682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F2D-46BD-93AA-D6837862FB17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1277342649556935"/>
                  <c:y val="-0.16328193561825805"/>
                </c:manualLayout>
              </c:layout>
              <c:tx>
                <c:rich>
                  <a:bodyPr/>
                  <a:lstStyle/>
                  <a:p>
                    <a:fld id="{68A764A5-D745-4B62-855A-396FE23666C8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B0F98E67-11E8-4D40-8D1A-23E19EB21DED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31793036-A8F5-4C78-B684-141A6AF396D8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F2D-46BD-93AA-D6837862FB17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23440260728305115"/>
                  <c:y val="4.60778153779960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9925844B-C6C9-4F4B-B3C4-BD74127DFD38}" type="CATEGORYNAM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65B12256-951B-49C7-86D6-3332E4CD7EA4}" type="VALU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5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78,2%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F2D-46BD-93AA-D6837862FB17}"/>
                </c:ext>
                <c:ext xmlns:c15="http://schemas.microsoft.com/office/drawing/2012/chart" uri="{CE6537A1-D6FC-4f65-9D91-7224C49458BB}">
                  <c15:layout>
                    <c:manualLayout>
                      <c:w val="0.22128550165513663"/>
                      <c:h val="0.1157095257933323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9.2265363924824581E-2"/>
                  <c:y val="-0.10790670981775471"/>
                </c:manualLayout>
              </c:layout>
              <c:tx>
                <c:rich>
                  <a:bodyPr/>
                  <a:lstStyle/>
                  <a:p>
                    <a:fld id="{70A86434-2B8B-49FC-B9D8-AA5ECC9395F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557DC07E-F37F-43E7-8062-9C051FC1CD21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806685CD-300B-4212-B031-918231758D1F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F2D-46BD-93AA-D6837862FB17}"/>
                </c:ext>
                <c:ext xmlns:c15="http://schemas.microsoft.com/office/drawing/2012/chart" uri="{CE6537A1-D6FC-4f65-9D91-7224C49458BB}">
                  <c15:layout>
                    <c:manualLayout>
                      <c:w val="0.20423942154843419"/>
                      <c:h val="9.2250603557489055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127371355086558"/>
                  <c:y val="3.975582812868142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94D800F4-0259-4564-97A3-E0C9170537F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E7094642-6EAE-4B44-B903-8BABCC5B42F7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1DD54105-A4FC-4774-B826-8A1C3769E5CE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1546-4FD2-93A6-8D0851741271}"/>
                </c:ext>
                <c:ext xmlns:c15="http://schemas.microsoft.com/office/drawing/2012/chart" uri="{CE6537A1-D6FC-4f65-9D91-7224C49458BB}">
                  <c15:layout>
                    <c:manualLayout>
                      <c:w val="0.31494481284613218"/>
                      <c:h val="0.1266986259036288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0.12525349990975049"/>
                  <c:y val="0.1839343582143576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BB3FA73C-3531-48F6-A487-31233EE35DF8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9B3F81DE-C249-4175-B2AB-E9A2580722B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0,1%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546-4FD2-93A6-8D0851741271}"/>
                </c:ext>
                <c:ext xmlns:c15="http://schemas.microsoft.com/office/drawing/2012/chart" uri="{CE6537A1-D6FC-4f65-9D91-7224C49458BB}">
                  <c15:layout>
                    <c:manualLayout>
                      <c:w val="0.25632491623102299"/>
                      <c:h val="0.109535226585896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-1.9995467843902649E-2"/>
                  <c:y val="0.17346942259951453"/>
                </c:manualLayout>
              </c:layout>
              <c:tx>
                <c:rich>
                  <a:bodyPr/>
                  <a:lstStyle/>
                  <a:p>
                    <a:fld id="{B30516C7-F890-4DE2-A1CA-C5CA07D5D8A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0A854DB5-59EA-4055-AED8-7863F7C11587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894D5C5B-C3B8-4F63-953E-EA407F2C7EFB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1546-4FD2-93A6-8D085174127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1.2854229328223131E-2"/>
                  <c:y val="0.26291459362738906"/>
                </c:manualLayout>
              </c:layout>
              <c:tx>
                <c:rich>
                  <a:bodyPr/>
                  <a:lstStyle/>
                  <a:p>
                    <a:fld id="{27387524-3DCF-4137-9CF4-212E81D33C11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7379FA5B-CAE6-4BA5-B00D-947D45BA2220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25280775-A835-4A9A-B4B6-D1926E088D7E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1546-4FD2-93A6-8D085174127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8"/>
              <c:layout>
                <c:manualLayout>
                  <c:x val="-0.12724944795977064"/>
                  <c:y val="0.27406888238568261"/>
                </c:manualLayout>
              </c:layout>
              <c:tx>
                <c:rich>
                  <a:bodyPr/>
                  <a:lstStyle/>
                  <a:p>
                    <a:fld id="{0FF955D1-7755-4EFA-8F47-811C973FBAE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273772DF-F65E-43F5-BBB5-EE5DD84A2558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0,1%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3BDC-43F8-A475-E6AC364276B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9"/>
              <c:layout>
                <c:manualLayout>
                  <c:x val="-0.21852189857979321"/>
                  <c:y val="0.16262758368704477"/>
                </c:manualLayout>
              </c:layout>
              <c:tx>
                <c:rich>
                  <a:bodyPr/>
                  <a:lstStyle/>
                  <a:p>
                    <a:fld id="{CF2EE21C-4EC1-45FA-9B3D-02F287AC8A33}" type="CATEGORYNAME">
                      <a:rPr lang="ru-RU" baseline="0" smtClean="0"/>
                      <a:pPr/>
                      <a:t>[ИМЯ КАТЕГОРИИ]</a:t>
                    </a:fld>
                    <a:r>
                      <a:rPr lang="ru-RU" baseline="0" dirty="0"/>
                      <a:t> (</a:t>
                    </a:r>
                    <a:fld id="{57C8BC58-4997-428D-80E1-4D89F90DED45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r>
                      <a:rPr lang="ru-RU" baseline="0" dirty="0"/>
                      <a:t> </a:t>
                    </a:r>
                    <a:fld id="{2A79E966-A924-4CFB-868E-AF1FBDD5E1BD}" type="PERCENTAGE">
                      <a:rPr lang="ru-RU" baseline="0" dirty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DA08-471D-9729-86357FE6AF5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коммунальные услуги</c:v>
                </c:pt>
                <c:pt idx="1">
                  <c:v>прочие работы, услуги</c:v>
                </c:pt>
                <c:pt idx="2">
                  <c:v>заработная плата с начислением</c:v>
                </c:pt>
                <c:pt idx="3">
                  <c:v>работы, услуги по содержанию имущества</c:v>
                </c:pt>
                <c:pt idx="4">
                  <c:v>социальные пособия и компенсации персоналу в денежной форме</c:v>
                </c:pt>
                <c:pt idx="5">
                  <c:v>арендная плата за пользование имуществом</c:v>
                </c:pt>
                <c:pt idx="6">
                  <c:v>услуги связи</c:v>
                </c:pt>
                <c:pt idx="7">
                  <c:v>транспортные услуги</c:v>
                </c:pt>
                <c:pt idx="8">
                  <c:v>иные выплаты текущего характера физическим лицам</c:v>
                </c:pt>
                <c:pt idx="9">
                  <c:v>увеличение стоимости строительных материалов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4170</c:v>
                </c:pt>
                <c:pt idx="1">
                  <c:v>563.9</c:v>
                </c:pt>
                <c:pt idx="2">
                  <c:v>36927.300000000003</c:v>
                </c:pt>
                <c:pt idx="3">
                  <c:v>2258.9</c:v>
                </c:pt>
                <c:pt idx="4">
                  <c:v>185.3</c:v>
                </c:pt>
                <c:pt idx="5">
                  <c:v>22.6</c:v>
                </c:pt>
                <c:pt idx="6">
                  <c:v>255.5</c:v>
                </c:pt>
                <c:pt idx="7">
                  <c:v>1723.1</c:v>
                </c:pt>
                <c:pt idx="8">
                  <c:v>3</c:v>
                </c:pt>
                <c:pt idx="9">
                  <c:v>1044.2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2D-46BD-93AA-D6837862FB1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accent6">
            <a:lumMod val="5000"/>
            <a:lumOff val="95000"/>
          </a:schemeClr>
        </a:gs>
        <a:gs pos="74000">
          <a:schemeClr val="accent6">
            <a:lumMod val="45000"/>
            <a:lumOff val="55000"/>
          </a:schemeClr>
        </a:gs>
        <a:gs pos="83000">
          <a:schemeClr val="accent6">
            <a:lumMod val="45000"/>
            <a:lumOff val="55000"/>
          </a:schemeClr>
        </a:gs>
        <a:gs pos="100000">
          <a:schemeClr val="accent6">
            <a:lumMod val="30000"/>
            <a:lumOff val="70000"/>
          </a:schemeClr>
        </a:gs>
      </a:gsLst>
      <a:lin ang="5400000" scaled="1"/>
      <a:tileRect/>
    </a:gradFill>
    <a:ln w="1270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25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751526053786854"/>
          <c:y val="9.1533255571648431E-2"/>
          <c:w val="0.6499149642273403"/>
          <c:h val="0.612870655755128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7"/>
          <c:dPt>
            <c:idx val="0"/>
            <c:bubble3D val="0"/>
            <c:explosion val="1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3A-416F-A708-90D8C58D7BB0}"/>
              </c:ext>
            </c:extLst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3A-416F-A708-90D8C58D7BB0}"/>
              </c:ext>
            </c:extLst>
          </c:dPt>
          <c:dPt>
            <c:idx val="2"/>
            <c:bubble3D val="0"/>
            <c:explosion val="16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13A-416F-A708-90D8C58D7BB0}"/>
              </c:ext>
            </c:extLst>
          </c:dPt>
          <c:dPt>
            <c:idx val="3"/>
            <c:bubble3D val="0"/>
            <c:explosion val="8"/>
            <c:spPr>
              <a:solidFill>
                <a:srgbClr val="FF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13A-416F-A708-90D8C58D7BB0}"/>
              </c:ext>
            </c:extLst>
          </c:dPt>
          <c:dPt>
            <c:idx val="4"/>
            <c:bubble3D val="0"/>
            <c:explosion val="7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3AED-4A68-A519-7202B95E4767}"/>
              </c:ext>
            </c:extLst>
          </c:dPt>
          <c:dPt>
            <c:idx val="5"/>
            <c:bubble3D val="0"/>
            <c:explosion val="9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0BDF-4F58-8157-3BB5B416CEFF}"/>
              </c:ext>
            </c:extLst>
          </c:dPt>
          <c:dLbls>
            <c:dLbl>
              <c:idx val="0"/>
              <c:layout>
                <c:manualLayout>
                  <c:x val="-0.13076055576217524"/>
                  <c:y val="-9.225187670844843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C441BC1F-4E1C-432D-ADEF-E1FA167F25FC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3B685FF7-8E91-4046-8127-910096517DAB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C4E54C3A-1827-4FA9-8769-8E5D1311C28B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13A-416F-A708-90D8C58D7BB0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3003178721906453"/>
                  <c:y val="1.44784816104584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2854BDBC-B9BF-468D-9913-E56B3DD5656B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5A707CB9-6DA3-4640-83FE-E3FF157C360B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BC42C398-52BA-4B82-ACD1-300E2CDF7A7F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13A-416F-A708-90D8C58D7BB0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5.0079819124970386E-2"/>
                  <c:y val="8.471369217845805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0A80A53-8296-43EF-B7CF-2E591F3E5454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6418C56E-EE71-41B4-9065-208FDE72D7AF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9F4B7072-DB66-47C0-8FFF-7122A4FDB506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13A-416F-A708-90D8C58D7BB0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2.4377902333463541E-2"/>
                  <c:y val="0.169768684927766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FC66E9F-4B31-49C7-946C-31E4CCDA9EF6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BCAD0037-BE6A-46DB-B984-BDB8D71751D1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63E0818D-6C89-42AF-A7B9-C82B23C17C74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13A-416F-A708-90D8C58D7BB0}"/>
                </c:ext>
                <c:ext xmlns:c15="http://schemas.microsoft.com/office/drawing/2012/chart" uri="{CE6537A1-D6FC-4f65-9D91-7224C49458BB}">
                  <c15:layout>
                    <c:manualLayout>
                      <c:w val="0.22948836484497559"/>
                      <c:h val="0.1708392792265573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9.0611920954604117E-2"/>
                  <c:y val="0.1722511740961983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136BAFBB-C1CD-4A31-8CD9-54B0F10209E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A167E94C-6420-4E3A-891E-2DAC9CA5AE7C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C2935969-2725-4C55-811E-10E53A4490D6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AED-4A68-A519-7202B95E4767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0.11362447230815438"/>
                  <c:y val="0.1750749638354802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EB335ECA-064F-4C99-8639-07375348A59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4B076928-A932-4B81-A0C9-2920570723E1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533EBE1F-CAE5-471D-ADDB-BDD15B3C9BAA}" type="PERCENTAGE">
                      <a:rPr lang="ru-RU" sz="1000" b="0" i="0" u="none" strike="noStrike" kern="1200" spc="0" baseline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0BDF-4F58-8157-3BB5B416CEF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bg2">
                      <a:lumMod val="10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услуги связи</c:v>
                </c:pt>
                <c:pt idx="1">
                  <c:v>коммунальные услуги</c:v>
                </c:pt>
                <c:pt idx="2">
                  <c:v>прочие работы, услуги</c:v>
                </c:pt>
                <c:pt idx="3">
                  <c:v>безвозмездные перечисления государственным (муниципальным) бюджетным и автономным учреждениям</c:v>
                </c:pt>
                <c:pt idx="4">
                  <c:v>безвозмездные перечисления некоммерческим организациям</c:v>
                </c:pt>
                <c:pt idx="5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178.5</c:v>
                </c:pt>
                <c:pt idx="1">
                  <c:v>2992.6</c:v>
                </c:pt>
                <c:pt idx="2">
                  <c:v>116</c:v>
                </c:pt>
                <c:pt idx="3">
                  <c:v>2505.1999999999998</c:v>
                </c:pt>
                <c:pt idx="4">
                  <c:v>501.4</c:v>
                </c:pt>
                <c:pt idx="5">
                  <c:v>150.19999999999999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13A-416F-A708-90D8C58D7BB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0">
          <a:schemeClr val="accent5">
            <a:lumMod val="5000"/>
            <a:lumOff val="95000"/>
          </a:schemeClr>
        </a:gs>
        <a:gs pos="74000">
          <a:schemeClr val="accent5">
            <a:lumMod val="45000"/>
            <a:lumOff val="55000"/>
          </a:schemeClr>
        </a:gs>
        <a:gs pos="83000">
          <a:schemeClr val="accent5">
            <a:lumMod val="45000"/>
            <a:lumOff val="55000"/>
          </a:schemeClr>
        </a:gs>
        <a:gs pos="100000">
          <a:schemeClr val="accent5">
            <a:lumMod val="30000"/>
            <a:lumOff val="70000"/>
          </a:schemeClr>
        </a:gs>
      </a:gsLst>
      <a:lin ang="5400000" scaled="1"/>
    </a:gradFill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layout>
        <c:manualLayout>
          <c:xMode val="edge"/>
          <c:yMode val="edge"/>
          <c:x val="0.22867089396771875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6859798567592772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96E-2"/>
                  <c:y val="-0.344499117658179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F24-4F58-ABA3-0B9ACE71693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3473255828001718E-2"/>
                  <c:y val="-0.339697357141258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F24-4F58-ABA3-0B9ACE71693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74330</c:v>
                </c:pt>
                <c:pt idx="1">
                  <c:v>73873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18610048"/>
        <c:axId val="818600256"/>
        <c:axId val="0"/>
      </c:bar3DChart>
      <c:catAx>
        <c:axId val="818610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00256"/>
        <c:crosses val="autoZero"/>
        <c:auto val="1"/>
        <c:lblAlgn val="ctr"/>
        <c:lblOffset val="100"/>
        <c:noMultiLvlLbl val="0"/>
      </c:catAx>
      <c:valAx>
        <c:axId val="818600256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10048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Бюджетников всех уровней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Бюджетников всех уровней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6000">
                  <a:schemeClr val="accent1">
                    <a:lumMod val="95000"/>
                    <a:lumOff val="5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2.1373718727302298E-2"/>
                  <c:y val="-1.2215443385474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27C-4790-9E4C-B59336024140}"/>
                </c:ext>
                <c:ext xmlns:c15="http://schemas.microsoft.com/office/drawing/2012/chart" uri="{CE6537A1-D6FC-4f65-9D91-7224C49458BB}">
                  <c15:layout>
                    <c:manualLayout>
                      <c:w val="0.11310376765657987"/>
                      <c:h val="7.6472932295745338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2069005056179137E-2"/>
                  <c:y val="-4.0038302726400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27C-4790-9E4C-B5933602414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46309</c:v>
                </c:pt>
                <c:pt idx="1">
                  <c:v>49431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7C-4790-9E4C-B59336024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818605152"/>
        <c:axId val="818610592"/>
        <c:axId val="0"/>
      </c:bar3DChart>
      <c:catAx>
        <c:axId val="8186051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10592"/>
        <c:crosses val="autoZero"/>
        <c:auto val="1"/>
        <c:lblAlgn val="ctr"/>
        <c:lblOffset val="100"/>
        <c:noMultiLvlLbl val="0"/>
      </c:catAx>
      <c:valAx>
        <c:axId val="818610592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05152"/>
        <c:crosses val="autoZero"/>
        <c:crossBetween val="between"/>
        <c:majorUnit val="20000"/>
        <c:minorUnit val="5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83188244964814"/>
          <c:y val="1.6150602991406356E-2"/>
          <c:w val="0.7667445098606062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0337623490686783E-3"/>
                  <c:y val="-4.44447078618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681636399641802E-2"/>
                  <c:y val="-4.45283816136692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F78-4944-AFEF-B54DAAF2ABAC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4904902049920969E-3"/>
                  <c:y val="-6.6416040537143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863-405D-84A3-A260B8A43624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2653986939989348E-2"/>
                  <c:y val="-6.6416040537144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38C-420F-9A90-F85536D9D6BF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2653986939989464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F21-497A-95D8-EAFA56DB906C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5985622280980785E-2"/>
                  <c:y val="-1.1119370020322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2653986939989464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89B-44BB-A135-CBF479BDE7C6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4252300073856323E-2"/>
                  <c:y val="-1.1111002645136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2.3553727757442001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71C-46B8-BF31-B5FAB15D36F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торговля</c:v>
                </c:pt>
                <c:pt idx="1">
                  <c:v>культура</c:v>
                </c:pt>
                <c:pt idx="2">
                  <c:v>прочие услуги</c:v>
                </c:pt>
                <c:pt idx="3">
                  <c:v>образован</c:v>
                </c:pt>
                <c:pt idx="4">
                  <c:v>госуправлен</c:v>
                </c:pt>
                <c:pt idx="5">
                  <c:v>сельское хоз-во</c:v>
                </c:pt>
                <c:pt idx="6">
                  <c:v>здравоохран</c:v>
                </c:pt>
                <c:pt idx="7">
                  <c:v>транспортир</c:v>
                </c:pt>
                <c:pt idx="8">
                  <c:v>строит</c:v>
                </c:pt>
                <c:pt idx="9">
                  <c:v>обработка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37948</c:v>
                </c:pt>
                <c:pt idx="1">
                  <c:v>38423</c:v>
                </c:pt>
                <c:pt idx="2">
                  <c:v>41482</c:v>
                </c:pt>
                <c:pt idx="3">
                  <c:v>53737</c:v>
                </c:pt>
                <c:pt idx="4">
                  <c:v>54088</c:v>
                </c:pt>
                <c:pt idx="5">
                  <c:v>54198</c:v>
                </c:pt>
                <c:pt idx="6">
                  <c:v>54803</c:v>
                </c:pt>
                <c:pt idx="7">
                  <c:v>60830</c:v>
                </c:pt>
                <c:pt idx="8">
                  <c:v>86818</c:v>
                </c:pt>
                <c:pt idx="9">
                  <c:v>87058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18612768"/>
        <c:axId val="818611680"/>
        <c:axId val="0"/>
      </c:bar3DChart>
      <c:catAx>
        <c:axId val="81861276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818611680"/>
        <c:crosses val="autoZero"/>
        <c:auto val="1"/>
        <c:lblAlgn val="ctr"/>
        <c:lblOffset val="100"/>
        <c:noMultiLvlLbl val="0"/>
      </c:catAx>
      <c:valAx>
        <c:axId val="818611680"/>
        <c:scaling>
          <c:orientation val="minMax"/>
          <c:max val="10000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8612768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802118038278825"/>
          <c:y val="1.6150602991406356E-2"/>
          <c:w val="0.7465552813135438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584518896933446E-2"/>
                  <c:y val="-2.15727609760808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2129245577795022E-2"/>
                  <c:y val="-6.64155555389852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71C-46B8-BF31-B5FAB15D36F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344535672575322E-2"/>
                  <c:y val="-1.1241945500505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525-4B40-B173-0C856A58752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9067539612026712E-2"/>
                  <c:y val="-8.95400071654730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197283876504063E-2"/>
                  <c:y val="-4.44447078618122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2419641724541983E-2"/>
                  <c:y val="-2.25474499544265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83B-43E7-8288-45DB8BA4945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4285901626445333E-2"/>
                  <c:y val="-2.18213155425076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9.5070549713602744E-3"/>
                  <c:y val="-1.111100264513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712-4B76-8EC9-6BC7492E220F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4412626822919826E-2"/>
                  <c:y val="-4.13365140601760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AEB-436C-AD67-A9BFD89DE1C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F78-4944-AFEF-B54DAAF2ABA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Деятельность в области культуры, спорта</c:v>
                </c:pt>
                <c:pt idx="1">
                  <c:v>Обрабатывающие производства</c:v>
                </c:pt>
                <c:pt idx="2">
                  <c:v>Сельское и лесное хозяйство</c:v>
                </c:pt>
                <c:pt idx="3">
                  <c:v>Образование</c:v>
                </c:pt>
                <c:pt idx="4">
                  <c:v>Транспортировка и хранение</c:v>
                </c:pt>
                <c:pt idx="5">
                  <c:v>Здравоохранение</c:v>
                </c:pt>
                <c:pt idx="6">
                  <c:v>Торговля оптовая и розничная</c:v>
                </c:pt>
                <c:pt idx="7">
                  <c:v>Строительство</c:v>
                </c:pt>
                <c:pt idx="8">
                  <c:v>Государственное управление</c:v>
                </c:pt>
                <c:pt idx="9">
                  <c:v>Предоставление прочих видов услуг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93.1</c:v>
                </c:pt>
                <c:pt idx="1">
                  <c:v>96.8</c:v>
                </c:pt>
                <c:pt idx="2">
                  <c:v>97.5</c:v>
                </c:pt>
                <c:pt idx="3">
                  <c:v>104.4</c:v>
                </c:pt>
                <c:pt idx="4" formatCode="General">
                  <c:v>106.7</c:v>
                </c:pt>
                <c:pt idx="5">
                  <c:v>109.6</c:v>
                </c:pt>
                <c:pt idx="6">
                  <c:v>109.8</c:v>
                </c:pt>
                <c:pt idx="7">
                  <c:v>111.7</c:v>
                </c:pt>
                <c:pt idx="8">
                  <c:v>112.4</c:v>
                </c:pt>
                <c:pt idx="9">
                  <c:v>114.1</c:v>
                </c:pt>
              </c:numCache>
            </c:numRef>
          </c:val>
          <c:shape val="box"/>
          <c:extLst xmlns:c16r2="http://schemas.microsoft.com/office/drawing/2015/06/chart"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818612224"/>
        <c:axId val="874580496"/>
        <c:axId val="0"/>
      </c:bar3DChart>
      <c:catAx>
        <c:axId val="81861222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r">
              <a:defRPr sz="1200" b="0" i="0" u="none" strike="noStrike" kern="1200" cap="none" baseline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74580496"/>
        <c:crosses val="autoZero"/>
        <c:auto val="1"/>
        <c:lblAlgn val="r"/>
        <c:lblOffset val="100"/>
        <c:noMultiLvlLbl val="0"/>
      </c:catAx>
      <c:valAx>
        <c:axId val="874580496"/>
        <c:scaling>
          <c:orientation val="minMax"/>
          <c:max val="140"/>
          <c:min val="10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861222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0"/>
      </a:schemeClr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dk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4.166666666666663E-2"/>
                  <c:y val="-6.1125213541881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ED5-41C2-BEE6-9CA8FD5E22F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7499999999999922E-2"/>
                  <c:y val="-6.8316415135044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ED5-41C2-BEE6-9CA8FD5E22F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4.09</c:v>
                </c:pt>
                <c:pt idx="1">
                  <c:v>3.81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D5-41C2-BEE6-9CA8FD5E22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4588112"/>
        <c:axId val="874581584"/>
        <c:axId val="0"/>
      </c:bar3DChart>
      <c:catAx>
        <c:axId val="874588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74581584"/>
        <c:crosses val="autoZero"/>
        <c:auto val="1"/>
        <c:lblAlgn val="ctr"/>
        <c:lblOffset val="100"/>
        <c:noMultiLvlLbl val="0"/>
      </c:catAx>
      <c:valAx>
        <c:axId val="874581584"/>
        <c:scaling>
          <c:orientation val="minMax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74588112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50122911383581E-2"/>
          <c:y val="0.15446439453610533"/>
          <c:w val="0.93348622994883812"/>
          <c:h val="0.71676489585665559"/>
        </c:manualLayout>
      </c:layou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 2026 года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9333251938164023E-2"/>
                  <c:y val="6.11992820329442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9333251938164023E-2"/>
                  <c:y val="-5.81307943544122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BBC-4547-BC31-C664C98C6BE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9333251938163996E-2"/>
                  <c:y val="4.7561559017246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081847988440015E-2"/>
                  <c:y val="-6.15402251083367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2303707830636297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258-4A79-975E-BE1CB0AECACC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9333251938163996E-2"/>
                  <c:y val="-6.1539822419664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258-4A79-975E-BE1CB0AECACC}"/>
                </c:ext>
                <c:ext xmlns:c15="http://schemas.microsoft.com/office/drawing/2012/chart" uri="{CE6537A1-D6FC-4f65-9D91-7224C49458BB}">
                  <c15:layout>
                    <c:manualLayout>
                      <c:w val="4.5299452360202629E-2"/>
                      <c:h val="6.5120127399957359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3.3788935776872454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EBB-49BD-A56E-DFB503D5C8EA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5274163723108709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2303707830636408E-2"/>
                  <c:y val="4.75615590172462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3.3788935776872454E-2"/>
                  <c:y val="-5.13119328465632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034-497B-BC5B-3FEFAFF0118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Лист1!$A$5:$A$11</c:f>
              <c:strCache>
                <c:ptCount val="7"/>
                <c:pt idx="0">
                  <c:v>здравоохран</c:v>
                </c:pt>
                <c:pt idx="1">
                  <c:v>сельское хоз-во</c:v>
                </c:pt>
                <c:pt idx="2">
                  <c:v>госуправ</c:v>
                </c:pt>
                <c:pt idx="3">
                  <c:v>образование</c:v>
                </c:pt>
                <c:pt idx="4">
                  <c:v>прочие услуги</c:v>
                </c:pt>
                <c:pt idx="5">
                  <c:v>культура</c:v>
                </c:pt>
                <c:pt idx="6">
                  <c:v>торговля</c:v>
                </c:pt>
              </c:strCache>
            </c:strRef>
          </c:cat>
          <c:val>
            <c:numRef>
              <c:f>Лист1!$C$2:$C$11</c:f>
              <c:numCache>
                <c:formatCode>0.00</c:formatCode>
                <c:ptCount val="10"/>
                <c:pt idx="0">
                  <c:v>4.49</c:v>
                </c:pt>
                <c:pt idx="1">
                  <c:v>4.47</c:v>
                </c:pt>
                <c:pt idx="2">
                  <c:v>3.13</c:v>
                </c:pt>
                <c:pt idx="3">
                  <c:v>2.82</c:v>
                </c:pt>
                <c:pt idx="4">
                  <c:v>2.79</c:v>
                </c:pt>
                <c:pt idx="5">
                  <c:v>2.79</c:v>
                </c:pt>
                <c:pt idx="6">
                  <c:v>2.77</c:v>
                </c:pt>
                <c:pt idx="7">
                  <c:v>2.14</c:v>
                </c:pt>
                <c:pt idx="8">
                  <c:v>1.98</c:v>
                </c:pt>
                <c:pt idx="9">
                  <c:v>1.96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1BF5-448C-99E8-97FDE5C8E583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 2025 года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  <a:alpha val="83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9333251938163996E-2"/>
                  <c:y val="-6.83590866161856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081847988440015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9333251938163996E-2"/>
                  <c:y val="-6.15402251083367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2303707830636297E-2"/>
                  <c:y val="5.09709897711708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0818479884400202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2303707830636297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2303707830636297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5274163723108709E-2"/>
                  <c:y val="4.7561559017246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0818479884400257E-2"/>
                  <c:y val="-5.47213636004877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6384-4250-AB65-00726F34C59C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3.3788935776872454E-2"/>
                  <c:y val="4.41521282633218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6384-4250-AB65-00726F34C59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Лист1!$A$5:$A$11</c:f>
              <c:strCache>
                <c:ptCount val="7"/>
                <c:pt idx="0">
                  <c:v>здравоохран</c:v>
                </c:pt>
                <c:pt idx="1">
                  <c:v>сельское хоз-во</c:v>
                </c:pt>
                <c:pt idx="2">
                  <c:v>госуправ</c:v>
                </c:pt>
                <c:pt idx="3">
                  <c:v>образование</c:v>
                </c:pt>
                <c:pt idx="4">
                  <c:v>прочие услуги</c:v>
                </c:pt>
                <c:pt idx="5">
                  <c:v>культура</c:v>
                </c:pt>
                <c:pt idx="6">
                  <c:v>торговля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4.95</c:v>
                </c:pt>
                <c:pt idx="1">
                  <c:v>4.28</c:v>
                </c:pt>
                <c:pt idx="2">
                  <c:v>3.14</c:v>
                </c:pt>
                <c:pt idx="3">
                  <c:v>2.75</c:v>
                </c:pt>
                <c:pt idx="4">
                  <c:v>3.06</c:v>
                </c:pt>
                <c:pt idx="5">
                  <c:v>2.65</c:v>
                </c:pt>
                <c:pt idx="6">
                  <c:v>2.83</c:v>
                </c:pt>
                <c:pt idx="7">
                  <c:v>2</c:v>
                </c:pt>
                <c:pt idx="8">
                  <c:v>2.27</c:v>
                </c:pt>
                <c:pt idx="9">
                  <c:v>1.9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5-1BF5-448C-99E8-97FDE5C8E5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74576144"/>
        <c:axId val="874575600"/>
      </c:lineChart>
      <c:valAx>
        <c:axId val="874575600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874576144"/>
        <c:crosses val="autoZero"/>
        <c:crossBetween val="between"/>
      </c:valAx>
      <c:catAx>
        <c:axId val="8745761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745756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646732802580696"/>
          <c:y val="7.6947899065815978E-2"/>
          <c:w val="0.56056221608172074"/>
          <c:h val="0.1233048820363805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безработных, чел.</a:t>
            </a:r>
          </a:p>
        </c:rich>
      </c:tx>
      <c:layout>
        <c:manualLayout>
          <c:xMode val="edge"/>
          <c:yMode val="edge"/>
          <c:x val="0.27063402989695645"/>
          <c:y val="1.173591059269120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589742745203953"/>
          <c:y val="0.12552526670703901"/>
          <c:w val="0.79695050301682113"/>
          <c:h val="0.643625983614081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8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2.8401614573983967E-2"/>
                  <c:y val="-5.476789079504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41B-466F-8FBF-F06C68C9BCDA}"/>
                </c:ext>
                <c:ext xmlns:c15="http://schemas.microsoft.com/office/drawing/2012/chart" uri="{CE6537A1-D6FC-4f65-9D91-7224C49458BB}">
                  <c15:layout>
                    <c:manualLayout>
                      <c:w val="7.5816962249204978E-2"/>
                      <c:h val="9.8190451958849775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9043372325306026E-2"/>
                  <c:y val="-5.867955296345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1B-466F-8FBF-F06C68C9BCDA}"/>
                </c:ext>
                <c:ext xmlns:c15="http://schemas.microsoft.com/office/drawing/2012/chart" uri="{CE6537A1-D6FC-4f65-9D91-7224C49458BB}">
                  <c15:layout>
                    <c:manualLayout>
                      <c:w val="0.10196074233513772"/>
                      <c:h val="9.036651156372230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1B-466F-8FBF-F06C68C9B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4576688"/>
        <c:axId val="874578864"/>
        <c:axId val="0"/>
      </c:bar3DChart>
      <c:catAx>
        <c:axId val="87457668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74578864"/>
        <c:crosses val="autoZero"/>
        <c:auto val="1"/>
        <c:lblAlgn val="ctr"/>
        <c:lblOffset val="100"/>
        <c:noMultiLvlLbl val="0"/>
      </c:catAx>
      <c:valAx>
        <c:axId val="874578864"/>
        <c:scaling>
          <c:orientation val="minMax"/>
          <c:max val="4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74576688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026247027197754E-3"/>
          <c:y val="4.7945266891386513E-2"/>
          <c:w val="0.99829737529728024"/>
          <c:h val="0.544829060494563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 г.Первомайск</c:v>
                </c:pt>
              </c:strCache>
            </c:strRef>
          </c:tx>
          <c:spPr>
            <a:pattFill prst="pct75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2187260201741336E-2"/>
                  <c:y val="-2.87809632751525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FD5-442F-AFD6-589D349B55E2}"/>
                </c:ext>
                <c:ext xmlns:c15="http://schemas.microsoft.com/office/drawing/2012/chart" uri="{CE6537A1-D6FC-4f65-9D91-7224C49458BB}">
                  <c15:layout>
                    <c:manualLayout>
                      <c:w val="8.7609148764919986E-2"/>
                      <c:h val="5.2140477744382824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5664961910926869E-2"/>
                  <c:y val="-3.286303556774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FD5-442F-AFD6-589D349B55E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46023</c:v>
                </c:pt>
                <c:pt idx="1">
                  <c:v>46054</c:v>
                </c:pt>
              </c:numCache>
            </c:numRef>
          </c:cat>
          <c:val>
            <c:numRef>
              <c:f>Лист1!$B$2:$B$3</c:f>
              <c:numCache>
                <c:formatCode>0.00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FD5-442F-AFD6-589D349B55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pattFill prst="pct80">
              <a:fgClr>
                <a:srgbClr val="7030A0"/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828957126750621E-2"/>
                  <c:y val="-3.3329746876361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FD5-442F-AFD6-589D349B55E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30992116397791E-2"/>
                  <c:y val="-3.53460671431935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FD5-442F-AFD6-589D349B55E2}"/>
                </c:ext>
                <c:ext xmlns:c15="http://schemas.microsoft.com/office/drawing/2012/chart" uri="{CE6537A1-D6FC-4f65-9D91-7224C49458BB}">
                  <c15:layout>
                    <c:manualLayout>
                      <c:w val="6.7506365865804732E-2"/>
                      <c:h val="5.4877038794610679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46023</c:v>
                </c:pt>
                <c:pt idx="1">
                  <c:v>46054</c:v>
                </c:pt>
              </c:numCache>
            </c:numRef>
          </c:cat>
          <c:val>
            <c:numRef>
              <c:f>Лист1!$C$2:$C$3</c:f>
              <c:numCache>
                <c:formatCode>0.00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FD5-442F-AFD6-589D349B5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4575056"/>
        <c:axId val="874577232"/>
        <c:axId val="0"/>
      </c:bar3DChart>
      <c:dateAx>
        <c:axId val="87457505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874577232"/>
        <c:crosses val="autoZero"/>
        <c:auto val="1"/>
        <c:lblOffset val="100"/>
        <c:baseTimeUnit val="months"/>
      </c:dateAx>
      <c:valAx>
        <c:axId val="874577232"/>
        <c:scaling>
          <c:orientation val="minMax"/>
          <c:max val="0.2"/>
          <c:min val="0"/>
        </c:scaling>
        <c:delete val="1"/>
        <c:axPos val="l"/>
        <c:numFmt formatCode="0.00" sourceLinked="1"/>
        <c:majorTickMark val="out"/>
        <c:minorTickMark val="none"/>
        <c:tickLblPos val="nextTo"/>
        <c:crossAx val="874575056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898759070366908E-2"/>
          <c:y val="0.64483717721297373"/>
          <c:w val="0.87835414912911269"/>
          <c:h val="0.102015411018385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31750"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49719663884926"/>
          <c:y val="7.8409478903176802E-2"/>
          <c:w val="0.87550280336115072"/>
          <c:h val="0.559430392986640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gradFill rotWithShape="1">
              <a:gsLst>
                <a:gs pos="0">
                  <a:srgbClr val="FF0000"/>
                </a:gs>
                <a:gs pos="2000">
                  <a:srgbClr val="FF0000"/>
                </a:gs>
                <a:gs pos="0">
                  <a:schemeClr val="accent3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3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180</c:v>
                </c:pt>
                <c:pt idx="1">
                  <c:v>340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95000"/>
                  </a:schemeClr>
                </a:gs>
                <a:gs pos="100000">
                  <a:schemeClr val="accent1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1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1750</c:v>
                </c:pt>
                <c:pt idx="1">
                  <c:v>1810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1118112"/>
        <c:axId val="701120288"/>
      </c:barChart>
      <c:catAx>
        <c:axId val="701118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01120288"/>
        <c:crosses val="autoZero"/>
        <c:auto val="1"/>
        <c:lblAlgn val="ctr"/>
        <c:lblOffset val="100"/>
        <c:noMultiLvlLbl val="0"/>
      </c:catAx>
      <c:valAx>
        <c:axId val="701120288"/>
        <c:scaling>
          <c:orientation val="minMax"/>
          <c:max val="2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701118112"/>
        <c:crosses val="autoZero"/>
        <c:crossBetween val="between"/>
        <c:majorUnit val="600"/>
        <c:minorUnit val="6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050460370800077"/>
          <c:y val="4.0877338176705524E-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864825175028742"/>
          <c:y val="7.0545752934196751E-2"/>
          <c:w val="0.80445191960492735"/>
          <c:h val="0.8898214248009749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зарегистрированных преступлений</c:v>
                </c:pt>
              </c:strCache>
            </c:strRef>
          </c:tx>
          <c:spPr>
            <a:solidFill>
              <a:srgbClr val="A261A7">
                <a:alpha val="93000"/>
              </a:srgbClr>
            </a:solidFill>
          </c:spPr>
          <c:invertIfNegative val="0"/>
          <c:dLbls>
            <c:dLbl>
              <c:idx val="0"/>
              <c:layout>
                <c:manualLayout>
                  <c:x val="2.0895742647476553E-2"/>
                  <c:y val="-3.1547608943788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262-4C97-A255-793529904C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239577474838199E-2"/>
                  <c:y val="-4.2275038016524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FDF-422D-820E-C35A94C237D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2026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FDF-422D-820E-C35A94C23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4587024"/>
        <c:axId val="874585936"/>
        <c:axId val="0"/>
      </c:bar3DChart>
      <c:catAx>
        <c:axId val="8745870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874585936"/>
        <c:crosses val="autoZero"/>
        <c:auto val="1"/>
        <c:lblAlgn val="ctr"/>
        <c:lblOffset val="100"/>
        <c:noMultiLvlLbl val="0"/>
      </c:catAx>
      <c:valAx>
        <c:axId val="874585936"/>
        <c:scaling>
          <c:orientation val="minMax"/>
          <c:max val="1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874587024"/>
        <c:crosses val="autoZero"/>
        <c:crossBetween val="between"/>
        <c:majorUnit val="2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C0504D">
        <a:lumMod val="40000"/>
        <a:lumOff val="60000"/>
        <a:alpha val="26000"/>
      </a:srgbClr>
    </a:solidFill>
    <a:ln>
      <a:solidFill>
        <a:schemeClr val="tx2">
          <a:lumMod val="60000"/>
          <a:lumOff val="40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Число зарегистрированных преступлений в расчете на 10</a:t>
            </a:r>
            <a:r>
              <a:rPr lang="ru-RU" sz="14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11443726374832337"/>
          <c:y val="1.290460684303188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701956581353996E-2"/>
          <c:y val="0.20987090651306683"/>
          <c:w val="0.72048503703179967"/>
          <c:h val="0.64204822190775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</c:v>
                </c:pt>
              </c:strCache>
            </c:strRef>
          </c:tx>
          <c:spPr>
            <a:solidFill>
              <a:schemeClr val="accent5">
                <a:lumMod val="75000"/>
                <a:alpha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0914930072349898E-3"/>
                  <c:y val="-1.4445369481587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DFD-4EDE-8C37-B38F58C9E68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9755574140107452E-17"/>
                  <c:y val="-4.30153561434396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CE4-4068-B1CA-92C78F5E3C8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1.2</c:v>
                </c:pt>
                <c:pt idx="1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D1-4BAD-A6D9-DA61CF9D4D3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solidFill>
              <a:schemeClr val="accent2">
                <a:lumMod val="75000"/>
                <a:alpha val="68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024467262486668E-3"/>
                  <c:y val="1.36927701008727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69A-4DC1-8BDB-74696C8DFF2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8048934524974034E-3"/>
                  <c:y val="1.24087447848114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69A-4DC1-8BDB-74696C8DFF2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8.6999999999999993</c:v>
                </c:pt>
                <c:pt idx="1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D1-4BAD-A6D9-DA61CF9D4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4573968"/>
        <c:axId val="874578320"/>
      </c:barChart>
      <c:catAx>
        <c:axId val="8745739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74578320"/>
        <c:crossesAt val="0"/>
        <c:auto val="1"/>
        <c:lblAlgn val="ctr"/>
        <c:lblOffset val="100"/>
        <c:noMultiLvlLbl val="0"/>
      </c:catAx>
      <c:valAx>
        <c:axId val="874578320"/>
        <c:scaling>
          <c:orientation val="minMax"/>
          <c:max val="12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74573968"/>
        <c:crosses val="autoZero"/>
        <c:crossBetween val="between"/>
        <c:majorUnit val="3"/>
      </c:valAx>
      <c:spPr>
        <a:solidFill>
          <a:srgbClr val="C0504D">
            <a:lumMod val="40000"/>
            <a:lumOff val="60000"/>
            <a:alpha val="7000"/>
          </a:srgb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708102655426153"/>
          <c:y val="0.18262525089468554"/>
          <c:w val="0.28989887671755737"/>
          <c:h val="0.17680835541116247"/>
        </c:manualLayout>
      </c:layout>
      <c:overlay val="0"/>
      <c:txPr>
        <a:bodyPr/>
        <a:lstStyle/>
        <a:p>
          <a:pPr>
            <a:defRPr sz="1200" spc="-1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0504D">
        <a:lumMod val="40000"/>
        <a:lumOff val="60000"/>
        <a:alpha val="38000"/>
      </a:srgb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03083901426238"/>
          <c:y val="0.15175955501967231"/>
          <c:w val="0.85582028410833533"/>
          <c:h val="0.739672785995948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1121376"/>
        <c:axId val="701124640"/>
      </c:barChart>
      <c:catAx>
        <c:axId val="7011213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01124640"/>
        <c:crosses val="autoZero"/>
        <c:auto val="1"/>
        <c:lblAlgn val="ctr"/>
        <c:lblOffset val="100"/>
        <c:noMultiLvlLbl val="0"/>
      </c:catAx>
      <c:valAx>
        <c:axId val="701124640"/>
        <c:scaling>
          <c:orientation val="minMax"/>
          <c:max val="8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011213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17820106766453"/>
          <c:y val="8.2644852539931882E-2"/>
          <c:w val="0.84679989247515564"/>
          <c:h val="0.875778545538177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</c:v>
                </c:pt>
                <c:pt idx="1">
                  <c:v>150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EAF-4321-B545-37DF34B001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AF-4321-B545-37DF34B00161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1200</c:v>
                </c:pt>
                <c:pt idx="1">
                  <c:v>1300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1125184"/>
        <c:axId val="623063664"/>
      </c:barChart>
      <c:catAx>
        <c:axId val="701125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23063664"/>
        <c:crosses val="autoZero"/>
        <c:auto val="1"/>
        <c:lblAlgn val="ctr"/>
        <c:lblOffset val="100"/>
        <c:noMultiLvlLbl val="0"/>
      </c:catAx>
      <c:valAx>
        <c:axId val="623063664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701125184"/>
        <c:crosses val="autoZero"/>
        <c:crossBetween val="between"/>
        <c:majorUnit val="40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431465903065918E-2"/>
          <c:y val="0.17674345829229907"/>
          <c:w val="0.92934279281950627"/>
          <c:h val="0.6418434792212817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4.554944264730184E-2"/>
                  <c:y val="-0.301609050604519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E38-45EF-8C50-7FBB07987C5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6885672397249736E-2"/>
                  <c:y val="-0.2363638473632883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8D8-4920-A50B-7F2A01BF7C9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dLbl>
              <c:idx val="2"/>
              <c:layout>
                <c:manualLayout>
                  <c:x val="1.6356740071651867E-2"/>
                  <c:y val="-0.33034178269313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4F5-4807-829E-5CA9C5D90E3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384001305104718E-2"/>
                  <c:y val="-0.174537311414058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E38-45EF-8C50-7FBB07987C50}"/>
                </c:ext>
                <c:ext xmlns:c15="http://schemas.microsoft.com/office/drawing/2012/chart" uri="{CE6537A1-D6FC-4f65-9D91-7224C49458BB}">
                  <c15:layout>
                    <c:manualLayout>
                      <c:w val="7.3617049548153624E-2"/>
                      <c:h val="0.105709370461802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1.6169345923586976E-2"/>
                  <c:y val="-0.217050358013659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E38-45EF-8C50-7FBB07987C50}"/>
                </c:ext>
                <c:ext xmlns:c15="http://schemas.microsoft.com/office/drawing/2012/chart" uri="{CE6537A1-D6FC-4f65-9D91-7224C49458BB}">
                  <c15:layout>
                    <c:manualLayout>
                      <c:w val="0.11841598939129713"/>
                      <c:h val="0.16731661228999486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1.3474776919394858E-2"/>
                  <c:y val="-0.247337757365461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9E3-4BA9-B622-4D612AF574E9}"/>
                </c:ext>
                <c:ext xmlns:c15="http://schemas.microsoft.com/office/drawing/2012/chart" uri="{CE6537A1-D6FC-4f65-9D91-7224C49458BB}">
                  <c15:layout>
                    <c:manualLayout>
                      <c:w val="7.9279899513396201E-2"/>
                      <c:h val="0.105709370461802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1.3630616726376639E-2"/>
                  <c:y val="-0.2591912448823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8D8-4920-A50B-7F2A01BF7C91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9.5414317084635443E-3"/>
                  <c:y val="-0.218533794704687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1A9-4BA5-BD4C-B7CB6D01A42C}"/>
                </c:ext>
                <c:ext xmlns:c15="http://schemas.microsoft.com/office/drawing/2012/chart" uri="{CE6537A1-D6FC-4f65-9D91-7224C49458BB}">
                  <c15:layout>
                    <c:manualLayout>
                      <c:w val="8.9962070394085811E-2"/>
                      <c:h val="0.12603809555061032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1.090449338110141E-2"/>
                  <c:y val="-0.243944701065697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74F-441A-B585-E0CFA782D586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3630616726376738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D04-41E3-ADA5-D7180BD9B72A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1.0904493381101311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1AD-454C-A3BD-75F0B6BDA18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883.7</c:v>
                </c:pt>
                <c:pt idx="1">
                  <c:v>585.6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18603520"/>
        <c:axId val="818598624"/>
        <c:axId val="0"/>
      </c:bar3DChart>
      <c:catAx>
        <c:axId val="81860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18598624"/>
        <c:crosses val="autoZero"/>
        <c:auto val="1"/>
        <c:lblAlgn val="ctr"/>
        <c:lblOffset val="100"/>
        <c:noMultiLvlLbl val="0"/>
      </c:catAx>
      <c:valAx>
        <c:axId val="818598624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</a:t>
                </a: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4.2901662157938227E-3"/>
              <c:y val="0.3933436230830271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18603520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942123101023928E-2"/>
          <c:y val="0.16886437559549233"/>
          <c:w val="0.93705782767920798"/>
          <c:h val="0.64772316588362844"/>
        </c:manualLayout>
      </c:layout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18611136"/>
        <c:axId val="818605696"/>
        <c:axId val="0"/>
      </c:bar3DChart>
      <c:catAx>
        <c:axId val="81861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18605696"/>
        <c:crosses val="autoZero"/>
        <c:auto val="1"/>
        <c:lblAlgn val="ctr"/>
        <c:lblOffset val="100"/>
        <c:noMultiLvlLbl val="0"/>
      </c:catAx>
      <c:valAx>
        <c:axId val="818605696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</a:t>
                </a: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0"/>
              <c:y val="0.39328930585059846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1861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сельскохозяйственной продукции</a:t>
            </a:r>
          </a:p>
        </c:rich>
      </c:tx>
      <c:layout>
        <c:manualLayout>
          <c:xMode val="edge"/>
          <c:yMode val="edge"/>
          <c:x val="0.13410765099555305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сельскохозяйственной продукции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1.2060447544318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DB2-4DD2-BB95-D921BA23102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1609204699965181E-3"/>
                  <c:y val="2.8142943702715962E-2"/>
                </c:manualLayout>
              </c:layout>
              <c:tx>
                <c:rich>
                  <a:bodyPr/>
                  <a:lstStyle/>
                  <a:p>
                    <a:fld id="{D60AFD77-2B49-4039-81DA-A70434A370A1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62F-4452-AF10-1454C1FA30A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</c:v>
                </c:pt>
                <c:pt idx="1">
                  <c:v>январь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9950</c:v>
                </c:pt>
                <c:pt idx="1">
                  <c:v>7074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39-4651-9BEE-36699ED0F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8599168"/>
        <c:axId val="818606784"/>
      </c:barChart>
      <c:catAx>
        <c:axId val="8185991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18606784"/>
        <c:crosses val="autoZero"/>
        <c:auto val="1"/>
        <c:lblAlgn val="ctr"/>
        <c:lblOffset val="100"/>
        <c:noMultiLvlLbl val="0"/>
      </c:catAx>
      <c:valAx>
        <c:axId val="818606784"/>
        <c:scaling>
          <c:orientation val="minMax"/>
          <c:max val="12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8599168"/>
        <c:crosses val="autoZero"/>
        <c:crossBetween val="between"/>
        <c:majorUnit val="2000"/>
        <c:min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58911866420944"/>
          <c:y val="3.619694951559916E-2"/>
          <c:w val="0.72224157285801927"/>
          <c:h val="0.852856932209903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 2025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95595855201646E-2"/>
                  <c:y val="-2.4064094456329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E68-40D1-88D8-CADE47D1E53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064847395374467E-2"/>
                  <c:y val="-2.329548984406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4CE-435B-A545-C3D87D7C9101}"/>
                </c:ext>
                <c:ext xmlns:c15="http://schemas.microsoft.com/office/drawing/2012/chart" uri="{CE6537A1-D6FC-4f65-9D91-7224C49458BB}">
                  <c15:layout>
                    <c:manualLayout>
                      <c:w val="0.13773269738637012"/>
                      <c:h val="7.7881406325388328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6.2</c:v>
                </c:pt>
                <c:pt idx="1">
                  <c:v>203.6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 2026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4651392005659252E-2"/>
                  <c:y val="-7.0512816953724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386-44C2-9D0B-903C6E29E2E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5607566230396695E-2"/>
                  <c:y val="-1.0115845573925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4CE-435B-A545-C3D87D7C910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5.8</c:v>
                </c:pt>
                <c:pt idx="1">
                  <c:v>179.7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18607328"/>
        <c:axId val="818600800"/>
        <c:axId val="0"/>
      </c:bar3DChart>
      <c:catAx>
        <c:axId val="818607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18600800"/>
        <c:crosses val="autoZero"/>
        <c:auto val="1"/>
        <c:lblAlgn val="ctr"/>
        <c:lblOffset val="100"/>
        <c:noMultiLvlLbl val="0"/>
      </c:catAx>
      <c:valAx>
        <c:axId val="818600800"/>
        <c:scaling>
          <c:orientation val="minMax"/>
          <c:max val="2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8607328"/>
        <c:crosses val="autoZero"/>
        <c:crossBetween val="between"/>
        <c:majorUnit val="50"/>
        <c:minorUnit val="20"/>
      </c:valAx>
    </c:plotArea>
    <c:legend>
      <c:legendPos val="r"/>
      <c:layout>
        <c:manualLayout>
          <c:xMode val="edge"/>
          <c:yMode val="edge"/>
          <c:x val="0.82119717770677347"/>
          <c:y val="0.32249292051118611"/>
          <c:w val="0.17436255231411438"/>
          <c:h val="0.27705647684696577"/>
        </c:manualLayout>
      </c:layout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0.29849</cdr:x>
      <cdr:y>0.77167</cdr:y>
    </cdr:from>
    <cdr:to>
      <cdr:x>0.45954</cdr:x>
      <cdr:y>0.8785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257186" y="1872722"/>
          <a:ext cx="678315" cy="259261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171,8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0.69963</cdr:x>
      <cdr:y>0.74652</cdr:y>
    </cdr:from>
    <cdr:to>
      <cdr:x>0.83825</cdr:x>
      <cdr:y>0.8237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3017782" y="2057864"/>
          <a:ext cx="597909" cy="212751"/>
        </a:xfrm>
        <a:prstGeom xmlns:a="http://schemas.openxmlformats.org/drawingml/2006/main" prst="roundRect">
          <a:avLst/>
        </a:prstGeom>
        <a:gradFill xmlns:a="http://schemas.openxmlformats.org/drawingml/2006/main"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60,9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0.19503</cdr:x>
      <cdr:y>0.63005</cdr:y>
    </cdr:from>
    <cdr:to>
      <cdr:x>0.45862</cdr:x>
      <cdr:y>0.8898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6585" y="22180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01.01.2025</a:t>
          </a:r>
        </a:p>
      </cdr:txBody>
    </cdr:sp>
  </cdr:relSizeAnchor>
  <cdr:relSizeAnchor xmlns:cdr="http://schemas.openxmlformats.org/drawingml/2006/chartDrawing">
    <cdr:from>
      <cdr:x>0.62945</cdr:x>
      <cdr:y>0.62827</cdr:y>
    </cdr:from>
    <cdr:to>
      <cdr:x>0.93948</cdr:x>
      <cdr:y>0.92385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83596" y="2090324"/>
          <a:ext cx="1075509" cy="9834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01.01.2026</a:t>
          </a:r>
        </a:p>
      </cdr:txBody>
    </cdr:sp>
  </cdr:relSizeAnchor>
  <cdr:relSizeAnchor xmlns:cdr="http://schemas.openxmlformats.org/drawingml/2006/chartDrawing">
    <cdr:from>
      <cdr:x>0.7041</cdr:x>
      <cdr:y>0.06792</cdr:y>
    </cdr:from>
    <cdr:to>
      <cdr:x>0.89109</cdr:x>
      <cdr:y>0.19176</cdr:y>
    </cdr:to>
    <cdr:sp macro="" textlink="">
      <cdr:nvSpPr>
        <cdr:cNvPr id="3" name="TextBox 2"/>
        <cdr:cNvSpPr txBox="1"/>
      </cdr:nvSpPr>
      <cdr:spPr>
        <a:xfrm xmlns:a="http://schemas.openxmlformats.org/drawingml/2006/main" rot="10800000" flipV="1">
          <a:off x="2442556" y="225980"/>
          <a:ext cx="648678" cy="412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cs typeface="Calibri" panose="020F0502020204030204" pitchFamily="34" charset="0"/>
            </a:rPr>
            <a:t>2030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0.25984</cdr:x>
      <cdr:y>0.11767</cdr:y>
    </cdr:from>
    <cdr:to>
      <cdr:x>0.42315</cdr:x>
      <cdr:y>0.1963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01399" y="391511"/>
          <a:ext cx="566531" cy="2616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1852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0.68167</cdr:x>
      <cdr:y>0.0559</cdr:y>
    </cdr:from>
    <cdr:to>
      <cdr:x>0.84443</cdr:x>
      <cdr:y>0.19923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1" y="131739"/>
          <a:ext cx="604230" cy="33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1523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0.24918</cdr:x>
      <cdr:y>0.11808</cdr:y>
    </cdr:from>
    <cdr:to>
      <cdr:x>0.40417</cdr:x>
      <cdr:y>0.21317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25062" y="278266"/>
          <a:ext cx="575385" cy="224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1463</a:t>
          </a:r>
        </a:p>
      </cdr:txBody>
    </cdr:sp>
  </cdr:relSizeAnchor>
  <cdr:relSizeAnchor xmlns:cdr="http://schemas.openxmlformats.org/drawingml/2006/chartDrawing">
    <cdr:from>
      <cdr:x>0.25703</cdr:x>
      <cdr:y>0.66089</cdr:y>
    </cdr:from>
    <cdr:to>
      <cdr:x>0.4063</cdr:x>
      <cdr:y>0.74617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954181" y="1557471"/>
          <a:ext cx="554150" cy="20097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99,5</a:t>
          </a:r>
        </a:p>
      </cdr:txBody>
    </cdr:sp>
  </cdr:relSizeAnchor>
  <cdr:relSizeAnchor xmlns:cdr="http://schemas.openxmlformats.org/drawingml/2006/chartDrawing">
    <cdr:from>
      <cdr:x>0.68009</cdr:x>
      <cdr:y>0.65553</cdr:y>
    </cdr:from>
    <cdr:to>
      <cdr:x>0.83576</cdr:x>
      <cdr:y>0.74748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2524767" y="1544847"/>
          <a:ext cx="577908" cy="216693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104,1</a:t>
          </a:r>
          <a:endParaRPr lang="ru-RU" sz="1100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0.27836</cdr:x>
      <cdr:y>0.61199</cdr:y>
    </cdr:from>
    <cdr:to>
      <cdr:x>0.52467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3380" y="2158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0.25585</cdr:x>
      <cdr:y>0.8531</cdr:y>
    </cdr:from>
    <cdr:to>
      <cdr:x>0.51881</cdr:x>
      <cdr:y>0.97883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49804" y="2010457"/>
          <a:ext cx="976225" cy="2962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bg1"/>
              </a:solidFill>
            </a:rPr>
            <a:t>295,1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0.07831</cdr:x>
      <cdr:y>0</cdr:y>
    </cdr:from>
    <cdr:to>
      <cdr:x>0.9814</cdr:x>
      <cdr:y>0.16432</cdr:y>
    </cdr:to>
    <cdr:sp macro="" textlink="">
      <cdr:nvSpPr>
        <cdr:cNvPr id="2" name="TextBox 23">
          <a:extLst xmlns:a="http://schemas.openxmlformats.org/drawingml/2006/main">
            <a:ext uri="{FF2B5EF4-FFF2-40B4-BE49-F238E27FC236}">
              <a16:creationId xmlns:a16="http://schemas.microsoft.com/office/drawing/2014/main" xmlns="" id="{50E5EFCD-195F-45D1-8F7B-65C742D9846E}"/>
            </a:ext>
          </a:extLst>
        </cdr:cNvPr>
        <cdr:cNvSpPr txBox="1"/>
      </cdr:nvSpPr>
      <cdr:spPr>
        <a:xfrm xmlns:a="http://schemas.openxmlformats.org/drawingml/2006/main">
          <a:off x="347599" y="0"/>
          <a:ext cx="4008601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 sz="2128" b="1" i="0" u="none" strike="noStrike" kern="1200" baseline="0">
              <a:solidFill>
                <a:srgbClr val="4584D3">
                  <a:lumMod val="75000"/>
                </a:srgbClr>
              </a:solidFill>
              <a:latin typeface="+mn-lt"/>
              <a:ea typeface="+mn-ea"/>
              <a:cs typeface="+mn-cs"/>
            </a:defRPr>
          </a:pP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0.13457</cdr:x>
      <cdr:y>0.06295</cdr:y>
    </cdr:from>
    <cdr:to>
      <cdr:x>0.64544</cdr:x>
      <cdr:y>0.95794</cdr:y>
    </cdr:to>
    <cdr:pic>
      <cdr:nvPicPr>
        <cdr:cNvPr id="2" name="Picture 6" descr="https://static.elcode.ru/upload/files/2017-05/590c2d222d212/hrdbg.jpg">
          <a:extLst xmlns:a="http://schemas.openxmlformats.org/drawingml/2006/main">
            <a:ext uri="{FF2B5EF4-FFF2-40B4-BE49-F238E27FC236}">
              <a16:creationId xmlns:a16="http://schemas.microsoft.com/office/drawing/2014/main" xmlns="" id="{6AEF502A-E7BA-4B72-8C2B-15E421A404C6}"/>
            </a:ext>
          </a:extLst>
        </cdr:cNvPr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717304" y="183636"/>
          <a:ext cx="2722976" cy="2610994"/>
        </a:xfrm>
        <a:prstGeom xmlns:a="http://schemas.openxmlformats.org/drawingml/2006/main" prst="flowChartConnector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0.73968</cdr:x>
      <cdr:y>0.21395</cdr:y>
    </cdr:from>
    <cdr:to>
      <cdr:x>0.82095</cdr:x>
      <cdr:y>0.25004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896334" y="837630"/>
          <a:ext cx="428106" cy="1413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/>
            <a:t>*</a:t>
          </a:r>
          <a:endParaRPr lang="ru-RU" sz="11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0.01389</cdr:x>
      <cdr:y>0.03035</cdr:y>
    </cdr:from>
    <cdr:to>
      <cdr:x>0.20257</cdr:x>
      <cdr:y>0.11652</cdr:y>
    </cdr:to>
    <cdr:sp macro="" textlink="">
      <cdr:nvSpPr>
        <cdr:cNvPr id="2" name="TextBox 24"/>
        <cdr:cNvSpPr txBox="1"/>
      </cdr:nvSpPr>
      <cdr:spPr>
        <a:xfrm xmlns:a="http://schemas.openxmlformats.org/drawingml/2006/main">
          <a:off x="111526" y="174115"/>
          <a:ext cx="1514929" cy="49431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Обрабатывающие</a:t>
          </a:r>
          <a:r>
            <a:rPr lang="ru-RU" sz="1400" b="1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производства</a:t>
          </a:r>
        </a:p>
      </cdr:txBody>
    </cdr:sp>
  </cdr:relSizeAnchor>
  <cdr:relSizeAnchor xmlns:cdr="http://schemas.openxmlformats.org/drawingml/2006/chartDrawing">
    <cdr:from>
      <cdr:x>0.00274</cdr:x>
      <cdr:y>0.47001</cdr:y>
    </cdr:from>
    <cdr:to>
      <cdr:x>0.19644</cdr:x>
      <cdr:y>0.55079</cdr:y>
    </cdr:to>
    <cdr:sp macro="" textlink="">
      <cdr:nvSpPr>
        <cdr:cNvPr id="3" name="TextBox 24"/>
        <cdr:cNvSpPr txBox="1"/>
      </cdr:nvSpPr>
      <cdr:spPr>
        <a:xfrm xmlns:a="http://schemas.openxmlformats.org/drawingml/2006/main">
          <a:off x="21973" y="2696250"/>
          <a:ext cx="1555234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Государственное управление</a:t>
          </a:r>
        </a:p>
      </cdr:txBody>
    </cdr:sp>
  </cdr:relSizeAnchor>
  <cdr:relSizeAnchor xmlns:cdr="http://schemas.openxmlformats.org/drawingml/2006/chartDrawing">
    <cdr:from>
      <cdr:x>0.00586</cdr:x>
      <cdr:y>0.19812</cdr:y>
    </cdr:from>
    <cdr:to>
      <cdr:x>0.19907</cdr:x>
      <cdr:y>0.2789</cdr:y>
    </cdr:to>
    <cdr:sp macro="" textlink="">
      <cdr:nvSpPr>
        <cdr:cNvPr id="4" name="TextBox 34"/>
        <cdr:cNvSpPr txBox="1"/>
      </cdr:nvSpPr>
      <cdr:spPr>
        <a:xfrm xmlns:a="http://schemas.openxmlformats.org/drawingml/2006/main">
          <a:off x="47021" y="1136506"/>
          <a:ext cx="1551301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Транспортировка и хранение</a:t>
          </a:r>
        </a:p>
      </cdr:txBody>
    </cdr:sp>
  </cdr:relSizeAnchor>
  <cdr:relSizeAnchor xmlns:cdr="http://schemas.openxmlformats.org/drawingml/2006/chartDrawing">
    <cdr:from>
      <cdr:x>0.00586</cdr:x>
      <cdr:y>0.3059</cdr:y>
    </cdr:from>
    <cdr:to>
      <cdr:x>0.20228</cdr:x>
      <cdr:y>0.35437</cdr:y>
    </cdr:to>
    <cdr:sp macro="" textlink="">
      <cdr:nvSpPr>
        <cdr:cNvPr id="5" name="TextBox 38"/>
        <cdr:cNvSpPr txBox="1"/>
      </cdr:nvSpPr>
      <cdr:spPr>
        <a:xfrm xmlns:a="http://schemas.openxmlformats.org/drawingml/2006/main">
          <a:off x="47021" y="1754839"/>
          <a:ext cx="1577074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Здравоохранение</a:t>
          </a:r>
        </a:p>
      </cdr:txBody>
    </cdr:sp>
  </cdr:relSizeAnchor>
  <cdr:relSizeAnchor xmlns:cdr="http://schemas.openxmlformats.org/drawingml/2006/chartDrawing">
    <cdr:from>
      <cdr:x>0.00896</cdr:x>
      <cdr:y>0.56626</cdr:y>
    </cdr:from>
    <cdr:to>
      <cdr:x>0.19666</cdr:x>
      <cdr:y>0.61474</cdr:y>
    </cdr:to>
    <cdr:sp macro="" textlink="">
      <cdr:nvSpPr>
        <cdr:cNvPr id="6" name="TextBox 36"/>
        <cdr:cNvSpPr txBox="1"/>
      </cdr:nvSpPr>
      <cdr:spPr>
        <a:xfrm xmlns:a="http://schemas.openxmlformats.org/drawingml/2006/main">
          <a:off x="71964" y="3248378"/>
          <a:ext cx="1507060" cy="27810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Образование</a:t>
          </a:r>
        </a:p>
      </cdr:txBody>
    </cdr:sp>
  </cdr:relSizeAnchor>
  <cdr:relSizeAnchor xmlns:cdr="http://schemas.openxmlformats.org/drawingml/2006/chartDrawing">
    <cdr:from>
      <cdr:x>0.00672</cdr:x>
      <cdr:y>0.13504</cdr:y>
    </cdr:from>
    <cdr:to>
      <cdr:x>0.19421</cdr:x>
      <cdr:y>0.18351</cdr:y>
    </cdr:to>
    <cdr:sp macro="" textlink="">
      <cdr:nvSpPr>
        <cdr:cNvPr id="7" name="TextBox 28"/>
        <cdr:cNvSpPr txBox="1"/>
      </cdr:nvSpPr>
      <cdr:spPr>
        <a:xfrm xmlns:a="http://schemas.openxmlformats.org/drawingml/2006/main">
          <a:off x="53955" y="774668"/>
          <a:ext cx="1505374" cy="27805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Строительство</a:t>
          </a:r>
        </a:p>
      </cdr:txBody>
    </cdr:sp>
  </cdr:relSizeAnchor>
  <cdr:relSizeAnchor xmlns:cdr="http://schemas.openxmlformats.org/drawingml/2006/chartDrawing">
    <cdr:from>
      <cdr:x>0.01998</cdr:x>
      <cdr:y>0.38248</cdr:y>
    </cdr:from>
    <cdr:to>
      <cdr:x>0.20257</cdr:x>
      <cdr:y>0.46296</cdr:y>
    </cdr:to>
    <cdr:sp macro="" textlink="">
      <cdr:nvSpPr>
        <cdr:cNvPr id="8" name="TextBox 45"/>
        <cdr:cNvSpPr txBox="1"/>
      </cdr:nvSpPr>
      <cdr:spPr>
        <a:xfrm xmlns:a="http://schemas.openxmlformats.org/drawingml/2006/main">
          <a:off x="160423" y="2194113"/>
          <a:ext cx="1466032" cy="4616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Сельское и лесное </a:t>
          </a:r>
        </a:p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              хозяйство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0.52142</cdr:x>
      <cdr:y>0.31108</cdr:y>
    </cdr:from>
    <cdr:to>
      <cdr:x>0.66914</cdr:x>
      <cdr:y>0.35418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4135145" y="1752156"/>
          <a:ext cx="1171501" cy="2427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(37,9 тыс. руб.)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6" y="39"/>
            <a:ext cx="2918833" cy="495027"/>
          </a:xfrm>
          <a:prstGeom prst="rect">
            <a:avLst/>
          </a:prstGeom>
        </p:spPr>
        <p:txBody>
          <a:bodyPr vert="horz" lIns="90921" tIns="45463" rIns="90921" bIns="4546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415" y="39"/>
            <a:ext cx="2918833" cy="495027"/>
          </a:xfrm>
          <a:prstGeom prst="rect">
            <a:avLst/>
          </a:prstGeom>
        </p:spPr>
        <p:txBody>
          <a:bodyPr vert="horz" lIns="90921" tIns="45463" rIns="90921" bIns="45463" rtlCol="0"/>
          <a:lstStyle>
            <a:lvl1pPr algn="r">
              <a:defRPr sz="1200"/>
            </a:lvl1pPr>
          </a:lstStyle>
          <a:p>
            <a:fld id="{ACD80D7A-674E-43E5-BB60-F854B6DC6D9E}" type="datetimeFigureOut">
              <a:rPr lang="ru-RU" smtClean="0"/>
              <a:pPr/>
              <a:t>16.03.2026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57288" y="1238250"/>
            <a:ext cx="4421187" cy="3316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21" tIns="45463" rIns="90921" bIns="4546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921" tIns="45463" rIns="90921" bIns="4546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6" y="9371299"/>
            <a:ext cx="2918833" cy="495026"/>
          </a:xfrm>
          <a:prstGeom prst="rect">
            <a:avLst/>
          </a:prstGeom>
        </p:spPr>
        <p:txBody>
          <a:bodyPr vert="horz" lIns="90921" tIns="45463" rIns="90921" bIns="4546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415" y="9371299"/>
            <a:ext cx="2918833" cy="495026"/>
          </a:xfrm>
          <a:prstGeom prst="rect">
            <a:avLst/>
          </a:prstGeom>
        </p:spPr>
        <p:txBody>
          <a:bodyPr vert="horz" lIns="90921" tIns="45463" rIns="90921" bIns="45463" rtlCol="0" anchor="b"/>
          <a:lstStyle>
            <a:lvl1pPr algn="r">
              <a:defRPr sz="1200"/>
            </a:lvl1pPr>
          </a:lstStyle>
          <a:p>
            <a:fld id="{ED25FCA1-4DAF-4AB7-86AD-BB03C5D1D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9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01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49375" y="1144588"/>
            <a:ext cx="4106863" cy="30813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68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4687">
                <a:defRPr/>
              </a:pPr>
              <a:t>15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2983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2583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2583"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18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45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1228725"/>
            <a:ext cx="4406900" cy="3306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35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351">
                <a:defRPr/>
              </a:pPr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69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492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41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7288" y="1238250"/>
            <a:ext cx="4421187" cy="33178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59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591"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04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0300" y="1238250"/>
            <a:ext cx="4413250" cy="3311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2406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2406"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01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4113" y="1236663"/>
            <a:ext cx="4427537" cy="3321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68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687">
                <a:defRPr/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13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5388" y="1238250"/>
            <a:ext cx="4429125" cy="3322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659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6597"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2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03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7288" y="1238250"/>
            <a:ext cx="4421187" cy="33178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59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591">
                <a:defRPr/>
              </a:pPr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59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7288" y="1238250"/>
            <a:ext cx="4421187" cy="33178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59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591">
                <a:defRPr/>
              </a:pPr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245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03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44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510CD-F932-45A1-B967-43778D05CD33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39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9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59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4591">
                <a:defRPr/>
              </a:pPr>
              <a:t>13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56867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235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2359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2114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D86-F813-4867-9675-318740CA6D31}" type="datetime1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48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D429-A8A1-4B9E-A295-9BC639295243}" type="datetime1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4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21DB6-18F7-4662-8B2E-821811341E39}" type="datetime1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987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32AED-87EC-440A-A885-7627A67D00E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05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10FC4-046E-44DB-A155-5BE7F6BBE0E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7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7CE69-96D8-439F-ABD7-D3A62D96A7E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35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391F-E5BC-4DC4-A75F-F4C366CF359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2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4D6A-FFCE-4C46-BBD0-9EB2E2552E3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92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65B0E-4353-4107-AF16-B0AD1983DE9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24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55012-CD80-4C78-B1CF-80AA72C82F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1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703D8-44A8-4059-ACD7-DD4FA4BF02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2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0EE5-4EB5-48A5-A695-2633103A66C0}" type="datetime1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57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4501-AF61-4577-AF02-B63B3FEF466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31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76DCD-5F06-4149-8CDC-17EC16AC2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65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F862B-3E27-405B-9566-06F38E184C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80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04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7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352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243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135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457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38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A489-2B37-4603-A00D-4068AC32A2F9}" type="datetime1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79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12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82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54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527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05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52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39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55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156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4BE0B-8AFF-4AD6-BAB7-239B83E7A31D}" type="datetime1">
              <a:rPr lang="ru-RU" smtClean="0"/>
              <a:t>16.03.2026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31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15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808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196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756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37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E017A-6923-4CC1-B45F-2A33FCA22AB1}" type="datetime1">
              <a:rPr lang="ru-RU" smtClean="0"/>
              <a:t>16.03.2026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5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BF7A-6CB6-4F29-A206-2AD95C471F8A}" type="datetime1">
              <a:rPr lang="ru-RU" smtClean="0"/>
              <a:t>16.03.2026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92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5BB67-DD60-460D-B89F-487E37234D9F}" type="datetime1">
              <a:rPr lang="ru-RU" smtClean="0"/>
              <a:t>16.03.2026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8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907E-F47D-4403-8AA0-3498E43D1C6B}" type="datetime1">
              <a:rPr lang="ru-RU" smtClean="0"/>
              <a:t>16.03.2026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7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9ECC-12BF-4B19-BA3C-D34D0D84821A}" type="datetime1">
              <a:rPr lang="ru-RU" smtClean="0"/>
              <a:t>16.03.2026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3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33E90-8759-4C3E-B47B-60D9B3D6F016}" type="datetime1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0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68E83A-5315-4B47-A31B-1A51583711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16.03.2026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0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67B5-2101-4777-A0D9-0442399AFE10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43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png"/><Relationship Id="rId5" Type="http://schemas.openxmlformats.org/officeDocument/2006/relationships/image" Target="../media/image20.png"/><Relationship Id="rId4" Type="http://schemas.openxmlformats.org/officeDocument/2006/relationships/chart" Target="../charts/char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11" Type="http://schemas.microsoft.com/office/2007/relationships/hdphoto" Target="../media/hdphoto7.wdp"/><Relationship Id="rId5" Type="http://schemas.openxmlformats.org/officeDocument/2006/relationships/chart" Target="../charts/chart16.xml"/><Relationship Id="rId10" Type="http://schemas.openxmlformats.org/officeDocument/2006/relationships/image" Target="../media/image37.png"/><Relationship Id="rId4" Type="http://schemas.microsoft.com/office/2007/relationships/hdphoto" Target="../media/hdphoto5.wdp"/><Relationship Id="rId9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chart" Target="../charts/chart17.xml"/><Relationship Id="rId7" Type="http://schemas.openxmlformats.org/officeDocument/2006/relationships/chart" Target="../charts/chart1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8.wdp"/><Relationship Id="rId5" Type="http://schemas.openxmlformats.org/officeDocument/2006/relationships/image" Target="../media/image39.png"/><Relationship Id="rId4" Type="http://schemas.openxmlformats.org/officeDocument/2006/relationships/image" Target="../media/image20.pn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chart" Target="../charts/char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2.png"/><Relationship Id="rId5" Type="http://schemas.openxmlformats.org/officeDocument/2006/relationships/chart" Target="../charts/chart20.xm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chart" Target="../charts/chart21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10.jpeg"/><Relationship Id="rId4" Type="http://schemas.openxmlformats.org/officeDocument/2006/relationships/chart" Target="../charts/chart22.xml"/><Relationship Id="rId9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8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53.jpeg"/><Relationship Id="rId4" Type="http://schemas.openxmlformats.org/officeDocument/2006/relationships/chart" Target="../charts/chart2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chart" Target="../charts/chart24.xml"/><Relationship Id="rId3" Type="http://schemas.openxmlformats.org/officeDocument/2006/relationships/image" Target="../media/image48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10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image" Target="../media/image10.jpe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chart" Target="../charts/chart25.xml"/><Relationship Id="rId3" Type="http://schemas.openxmlformats.org/officeDocument/2006/relationships/image" Target="../media/image48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10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67.png"/><Relationship Id="rId4" Type="http://schemas.openxmlformats.org/officeDocument/2006/relationships/chart" Target="../charts/char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chart" Target="../charts/chart29.xml"/><Relationship Id="rId4" Type="http://schemas.openxmlformats.org/officeDocument/2006/relationships/image" Target="../media/image6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chart" Target="../charts/chart31.xml"/><Relationship Id="rId4" Type="http://schemas.openxmlformats.org/officeDocument/2006/relationships/chart" Target="../charts/char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48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chart" Target="../charts/chart9.xml"/><Relationship Id="rId10" Type="http://schemas.openxmlformats.org/officeDocument/2006/relationships/image" Target="../media/image24.png"/><Relationship Id="rId4" Type="http://schemas.openxmlformats.org/officeDocument/2006/relationships/chart" Target="../charts/chart8.xml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chart" Target="../charts/chart10.xm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1.xml"/><Relationship Id="rId11" Type="http://schemas.openxmlformats.org/officeDocument/2006/relationships/image" Target="../media/image21.emf"/><Relationship Id="rId5" Type="http://schemas.openxmlformats.org/officeDocument/2006/relationships/image" Target="../media/image27.png"/><Relationship Id="rId10" Type="http://schemas.microsoft.com/office/2007/relationships/hdphoto" Target="../media/hdphoto4.wdp"/><Relationship Id="rId4" Type="http://schemas.openxmlformats.org/officeDocument/2006/relationships/image" Target="../media/image26.jpe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9"/>
            <a:ext cx="9139257" cy="6932334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5" name="Блок-схема: задержка 24"/>
          <p:cNvSpPr/>
          <p:nvPr/>
        </p:nvSpPr>
        <p:spPr>
          <a:xfrm rot="10800000">
            <a:off x="2347607" y="-15509"/>
            <a:ext cx="6767993" cy="6932334"/>
          </a:xfrm>
          <a:prstGeom prst="flowChartDelay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C5D4ED"/>
              </a:gs>
              <a:gs pos="100000">
                <a:schemeClr val="accent1">
                  <a:lumMod val="45000"/>
                  <a:lumOff val="55000"/>
                </a:schemeClr>
              </a:gs>
              <a:gs pos="5600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4" descr="https://www.kiprinform.com/wp-content/uploads/2015/07/deoffshorisation-of-Russian-economy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6" descr="https://ru.newsbtc.com/wp-content/uploads/sites/5/2018/09/marketmanipulation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t="33361" r="32614" b="22755"/>
          <a:stretch/>
        </p:blipFill>
        <p:spPr>
          <a:xfrm>
            <a:off x="4376688" y="2895919"/>
            <a:ext cx="1093862" cy="1538243"/>
          </a:xfrm>
          <a:prstGeom prst="rect">
            <a:avLst/>
          </a:prstGeom>
        </p:spPr>
      </p:pic>
      <p:pic>
        <p:nvPicPr>
          <p:cNvPr id="11" name="Picture 11" descr="герб г12">
            <a:extLst>
              <a:ext uri="{FF2B5EF4-FFF2-40B4-BE49-F238E27FC236}">
                <a16:creationId xmlns:a16="http://schemas.microsoft.com/office/drawing/2014/main" xmlns="" id="{4F9F73B7-C351-4D92-B173-D476E1AA0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5880" y="1429661"/>
            <a:ext cx="792066" cy="97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2">
            <a:extLst>
              <a:ext uri="{FF2B5EF4-FFF2-40B4-BE49-F238E27FC236}">
                <a16:creationId xmlns:a16="http://schemas.microsoft.com/office/drawing/2014/main" xmlns="" id="{AE418C2B-57AE-490D-B2E9-AF6004759F5A}"/>
              </a:ext>
            </a:extLst>
          </p:cNvPr>
          <p:cNvSpPr txBox="1">
            <a:spLocks/>
          </p:cNvSpPr>
          <p:nvPr/>
        </p:nvSpPr>
        <p:spPr>
          <a:xfrm>
            <a:off x="5470550" y="1206988"/>
            <a:ext cx="3438904" cy="120128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4000"/>
              </a:lnSpc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АДМИНИСТРАЦИЯ МУНИЦИПАЛЬНОГО ОКРУГА ГОРОД ПЕРВОМАЙСК НИЖЕГОРОДСКОЙ ОБЛАСТИ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304769" y="2711395"/>
            <a:ext cx="383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ИТОГИ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СОЦИАЛЬНО-ЭКОНОМИЧЕСКОГО РАЗВИТИЯ МУНИЦИПАЛЬНОГО ОКРУГА ГОРОД ПЕРВОМАЙСК ЗА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ЯНВАРЬ 2026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ГОДА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 rot="5580000">
            <a:off x="560397" y="701961"/>
            <a:ext cx="4299191" cy="5256000"/>
          </a:xfrm>
          <a:custGeom>
            <a:avLst/>
            <a:gdLst>
              <a:gd name="connsiteX0" fmla="*/ 3219253 w 3413760"/>
              <a:gd name="connsiteY0" fmla="*/ 2756625 h 3766913"/>
              <a:gd name="connsiteX1" fmla="*/ 1706880 w 3413760"/>
              <a:gd name="connsiteY1" fmla="*/ 3766913 h 3766913"/>
              <a:gd name="connsiteX2" fmla="*/ 194507 w 3413760"/>
              <a:gd name="connsiteY2" fmla="*/ 2756625 h 3766913"/>
              <a:gd name="connsiteX3" fmla="*/ 1706880 w 3413760"/>
              <a:gd name="connsiteY3" fmla="*/ 1883457 h 3766913"/>
              <a:gd name="connsiteX4" fmla="*/ 3219253 w 3413760"/>
              <a:gd name="connsiteY4" fmla="*/ 2756625 h 376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766913">
                <a:moveTo>
                  <a:pt x="3219253" y="2756625"/>
                </a:moveTo>
                <a:cubicBezTo>
                  <a:pt x="2924767" y="3377680"/>
                  <a:pt x="2342097" y="3766913"/>
                  <a:pt x="1706880" y="3766913"/>
                </a:cubicBezTo>
                <a:cubicBezTo>
                  <a:pt x="1071664" y="3766913"/>
                  <a:pt x="488993" y="3377680"/>
                  <a:pt x="194507" y="2756625"/>
                </a:cubicBezTo>
                <a:lnTo>
                  <a:pt x="1706880" y="1883457"/>
                </a:lnTo>
                <a:lnTo>
                  <a:pt x="3219253" y="2756625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18000" r="10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5519" tIns="2427541" rIns="985520" bIns="275022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000" kern="1200" dirty="0"/>
          </a:p>
        </p:txBody>
      </p:sp>
      <p:sp>
        <p:nvSpPr>
          <p:cNvPr id="20" name="Полилиния 19"/>
          <p:cNvSpPr/>
          <p:nvPr/>
        </p:nvSpPr>
        <p:spPr>
          <a:xfrm rot="3408194">
            <a:off x="331838" y="534135"/>
            <a:ext cx="4047132" cy="4401146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30" name="Полилиния 29"/>
          <p:cNvSpPr/>
          <p:nvPr/>
        </p:nvSpPr>
        <p:spPr>
          <a:xfrm rot="14086473">
            <a:off x="293707" y="1799780"/>
            <a:ext cx="3866755" cy="3469310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7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27" name="Блок-схема: узел 26"/>
          <p:cNvSpPr/>
          <p:nvPr/>
        </p:nvSpPr>
        <p:spPr>
          <a:xfrm>
            <a:off x="1751801" y="2172351"/>
            <a:ext cx="1833671" cy="1842323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866" r="41869" b="53543"/>
          <a:stretch/>
        </p:blipFill>
        <p:spPr>
          <a:xfrm>
            <a:off x="1843755" y="2232674"/>
            <a:ext cx="1702220" cy="17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75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792" y="1480502"/>
            <a:ext cx="1858927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16,9*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платных услуг населению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791" y="2521028"/>
            <a:ext cx="1858927" cy="10643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89,0%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pic>
        <p:nvPicPr>
          <p:cNvPr id="1028" name="Picture 4" descr="https://sat42.ru/%D1%84%D0%B0%D0%B9%D0%BB%D1%8B/%D0%BA%D0%B0%D1%80%D1%82%D0%B8%D0%BD%D0%BA%D0%B8/%D0%BF%D0%B0%D1%80%D1%82%D0%BD%D1%91%D1%80%D1%8B/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913" y="4441851"/>
            <a:ext cx="3421286" cy="223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309" y="667430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04004582"/>
              </p:ext>
            </p:extLst>
          </p:nvPr>
        </p:nvGraphicFramePr>
        <p:xfrm>
          <a:off x="2011678" y="1192258"/>
          <a:ext cx="7132321" cy="342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89302" y="3752414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10,9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жилищно-коммунальных услуг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302" y="4890555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82,3%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78699360"/>
              </p:ext>
            </p:extLst>
          </p:nvPr>
        </p:nvGraphicFramePr>
        <p:xfrm>
          <a:off x="5410201" y="4037393"/>
          <a:ext cx="3533776" cy="272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6441947" y="6092981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125,0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08466" y="6092980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97,4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410442" y="6031015"/>
            <a:ext cx="733557" cy="3898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24" name="Прямая со стрелкой 23"/>
          <p:cNvCxnSpPr>
            <a:cxnSpLocks/>
          </p:cNvCxnSpPr>
          <p:nvPr/>
        </p:nvCxnSpPr>
        <p:spPr>
          <a:xfrm flipH="1">
            <a:off x="8193900" y="6261426"/>
            <a:ext cx="2165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2">
            <a:extLst>
              <a:ext uri="{FF2B5EF4-FFF2-40B4-BE49-F238E27FC236}">
                <a16:creationId xmlns:a16="http://schemas.microsoft.com/office/drawing/2014/main" xmlns="" id="{861DD451-4E0B-4AC0-80C4-A6C6F10E24D0}"/>
              </a:ext>
            </a:extLst>
          </p:cNvPr>
          <p:cNvSpPr txBox="1"/>
          <p:nvPr/>
        </p:nvSpPr>
        <p:spPr>
          <a:xfrm>
            <a:off x="5332177" y="4642609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05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6478" y="264466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300" y="5900093"/>
            <a:ext cx="1482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48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2541" y="4328835"/>
            <a:ext cx="4539813" cy="2451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22606835"/>
              </p:ext>
            </p:extLst>
          </p:nvPr>
        </p:nvGraphicFramePr>
        <p:xfrm>
          <a:off x="-107740" y="1319567"/>
          <a:ext cx="4963510" cy="3129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5985" y="1588944"/>
            <a:ext cx="3111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 flipV="1">
            <a:off x="3706785" y="3967558"/>
            <a:ext cx="333060" cy="456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69967" y="3787459"/>
            <a:ext cx="530490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93,1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04605" y="3805157"/>
            <a:ext cx="580642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180,9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87405" y="67594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8856" y="514186"/>
            <a:ext cx="4005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В СФЕРЕ КУЛЬТУРЫ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03664" y="660139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4" y="4404078"/>
            <a:ext cx="4418172" cy="235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1" t="5429" r="4302" b="15204"/>
          <a:stretch/>
        </p:blipFill>
        <p:spPr>
          <a:xfrm>
            <a:off x="4609790" y="1098962"/>
            <a:ext cx="4534210" cy="2496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990D40B-1A7D-4447-8244-8B3F19B64F7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30A7E97E-1D33-45B6-84B7-A053A0C5E133}"/>
              </a:ext>
            </a:extLst>
          </p:cNvPr>
          <p:cNvCxnSpPr>
            <a:cxnSpLocks/>
          </p:cNvCxnSpPr>
          <p:nvPr/>
        </p:nvCxnSpPr>
        <p:spPr>
          <a:xfrm>
            <a:off x="1222218" y="465138"/>
            <a:ext cx="6120142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Скругленный прямоугольник 28">
            <a:extLst>
              <a:ext uri="{FF2B5EF4-FFF2-40B4-BE49-F238E27FC236}">
                <a16:creationId xmlns:a16="http://schemas.microsoft.com/office/drawing/2014/main" xmlns="" id="{C7974FD2-C388-A242-5EB4-AA121E2BD155}"/>
              </a:ext>
            </a:extLst>
          </p:cNvPr>
          <p:cNvSpPr/>
          <p:nvPr/>
        </p:nvSpPr>
        <p:spPr>
          <a:xfrm>
            <a:off x="4039845" y="3813412"/>
            <a:ext cx="745790" cy="29728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%</a:t>
            </a:r>
          </a:p>
        </p:txBody>
      </p:sp>
    </p:spTree>
    <p:extLst>
      <p:ext uri="{BB962C8B-B14F-4D97-AF65-F5344CB8AC3E}">
        <p14:creationId xmlns:p14="http://schemas.microsoft.com/office/powerpoint/2010/main" val="3256195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0A0A2FE2-8074-40FF-BC62-13E1ACB0F5F4}"/>
              </a:ext>
            </a:extLst>
          </p:cNvPr>
          <p:cNvSpPr/>
          <p:nvPr/>
        </p:nvSpPr>
        <p:spPr>
          <a:xfrm>
            <a:off x="-61363" y="847920"/>
            <a:ext cx="9205360" cy="6010080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59581056"/>
              </p:ext>
            </p:extLst>
          </p:nvPr>
        </p:nvGraphicFramePr>
        <p:xfrm>
          <a:off x="61583" y="4043585"/>
          <a:ext cx="5330163" cy="2917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EB60D9C-10A0-4216-A6C4-ED818CD9B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044" y="6714522"/>
            <a:ext cx="386956" cy="143478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12</a:t>
            </a:fld>
            <a:endParaRPr lang="ru-RU" sz="1050" dirty="0">
              <a:solidFill>
                <a:prstClr val="black"/>
              </a:solidFill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8B3D8FB-380B-464E-A13A-ED88570262C7}"/>
              </a:ext>
            </a:extLst>
          </p:cNvPr>
          <p:cNvSpPr txBox="1"/>
          <p:nvPr/>
        </p:nvSpPr>
        <p:spPr>
          <a:xfrm>
            <a:off x="1259111" y="67873"/>
            <a:ext cx="743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ЗАКУПКИ ТОВАРОВ, РАБОТ, УСЛУГ ДЛЯ ОБЕСПЕЧЕНИЯ МУНИЦИПАЛЬНЫХ НУЖД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1" y="45549"/>
            <a:ext cx="911888" cy="83009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xmlns="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5346"/>
              </p:ext>
            </p:extLst>
          </p:nvPr>
        </p:nvGraphicFramePr>
        <p:xfrm>
          <a:off x="-353536" y="898870"/>
          <a:ext cx="4437191" cy="3129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94B295B-2BC0-46DC-A793-39D8DD6654B2}"/>
              </a:ext>
            </a:extLst>
          </p:cNvPr>
          <p:cNvSpPr txBox="1"/>
          <p:nvPr/>
        </p:nvSpPr>
        <p:spPr>
          <a:xfrm>
            <a:off x="1317111" y="2413659"/>
            <a:ext cx="17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101EE7B2-7646-4B84-8BEA-1F7679BBEF7E}"/>
              </a:ext>
            </a:extLst>
          </p:cNvPr>
          <p:cNvSpPr txBox="1"/>
          <p:nvPr/>
        </p:nvSpPr>
        <p:spPr>
          <a:xfrm>
            <a:off x="433833" y="1086046"/>
            <a:ext cx="38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Размещено и проведено 19 процедур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0696A7B6-FBE4-4785-ABDA-C658DD42008D}"/>
              </a:ext>
            </a:extLst>
          </p:cNvPr>
          <p:cNvSpPr txBox="1"/>
          <p:nvPr/>
        </p:nvSpPr>
        <p:spPr>
          <a:xfrm>
            <a:off x="3750347" y="2595108"/>
            <a:ext cx="2796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аукционов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DF301AB4-D511-473C-8080-01862D9AEE86}"/>
              </a:ext>
            </a:extLst>
          </p:cNvPr>
          <p:cNvSpPr txBox="1"/>
          <p:nvPr/>
        </p:nvSpPr>
        <p:spPr>
          <a:xfrm>
            <a:off x="3941777" y="2124168"/>
            <a:ext cx="3258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у единственного поставщика</a:t>
            </a:r>
          </a:p>
        </p:txBody>
      </p:sp>
      <p:pic>
        <p:nvPicPr>
          <p:cNvPr id="53" name="Picture 16" descr="http://www.jeffdalrymplelaw.com/img/2175/085.jpg?sitetimestamp=636079104190000000">
            <a:extLst>
              <a:ext uri="{FF2B5EF4-FFF2-40B4-BE49-F238E27FC236}">
                <a16:creationId xmlns:a16="http://schemas.microsoft.com/office/drawing/2014/main" xmlns="" id="{76BB7DE2-4AE1-431E-9334-41EAB1527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34" y="1041591"/>
            <a:ext cx="2236288" cy="134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3F3BBB2-2AF2-4BC2-8DD8-ECE471F2B73A}"/>
              </a:ext>
            </a:extLst>
          </p:cNvPr>
          <p:cNvSpPr/>
          <p:nvPr/>
        </p:nvSpPr>
        <p:spPr>
          <a:xfrm>
            <a:off x="3656021" y="2694083"/>
            <a:ext cx="353086" cy="219057"/>
          </a:xfrm>
          <a:prstGeom prst="rect">
            <a:avLst/>
          </a:prstGeom>
          <a:solidFill>
            <a:srgbClr val="4D8E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71BEBD7A-2C6F-41F3-BC20-CB5C3ADB1B62}"/>
              </a:ext>
            </a:extLst>
          </p:cNvPr>
          <p:cNvSpPr/>
          <p:nvPr/>
        </p:nvSpPr>
        <p:spPr>
          <a:xfrm>
            <a:off x="3656021" y="3188380"/>
            <a:ext cx="353086" cy="219057"/>
          </a:xfrm>
          <a:prstGeom prst="rect">
            <a:avLst/>
          </a:prstGeom>
          <a:solidFill>
            <a:srgbClr val="A8F0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43B6D87A-56A8-49A3-AD5D-2D15C09F8240}"/>
              </a:ext>
            </a:extLst>
          </p:cNvPr>
          <p:cNvSpPr/>
          <p:nvPr/>
        </p:nvSpPr>
        <p:spPr>
          <a:xfrm>
            <a:off x="3659854" y="2220308"/>
            <a:ext cx="353086" cy="219057"/>
          </a:xfrm>
          <a:prstGeom prst="rect">
            <a:avLst/>
          </a:prstGeom>
          <a:solidFill>
            <a:srgbClr val="9CD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42EBEC97-5CEF-4847-82B5-E9BD47E46C5C}"/>
              </a:ext>
            </a:extLst>
          </p:cNvPr>
          <p:cNvSpPr txBox="1"/>
          <p:nvPr/>
        </p:nvSpPr>
        <p:spPr>
          <a:xfrm>
            <a:off x="4141533" y="3085847"/>
            <a:ext cx="4729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электронная закупка у единственного поставщика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01888" y="3959863"/>
            <a:ext cx="4277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данным процедурам: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с двумя вырезанными противолежащими углами 36"/>
          <p:cNvSpPr/>
          <p:nvPr/>
        </p:nvSpPr>
        <p:spPr>
          <a:xfrm>
            <a:off x="3644283" y="4681313"/>
            <a:ext cx="5393088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14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контрактов заключено</a:t>
            </a:r>
          </a:p>
        </p:txBody>
      </p:sp>
      <p:pic>
        <p:nvPicPr>
          <p:cNvPr id="33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644283" y="4647720"/>
            <a:ext cx="562684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с двумя вырезанными противолежащими углами 36"/>
          <p:cNvSpPr/>
          <p:nvPr/>
        </p:nvSpPr>
        <p:spPr>
          <a:xfrm>
            <a:off x="3644283" y="5555458"/>
            <a:ext cx="5393088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остальные процедуры на стадии подачи заявок</a:t>
            </a:r>
          </a:p>
        </p:txBody>
      </p:sp>
      <p:pic>
        <p:nvPicPr>
          <p:cNvPr id="36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660435" y="5542909"/>
            <a:ext cx="562684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234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E7EAA64C-E4ED-4ACA-BCB6-656B545C5874}"/>
              </a:ext>
            </a:extLst>
          </p:cNvPr>
          <p:cNvSpPr/>
          <p:nvPr/>
        </p:nvSpPr>
        <p:spPr>
          <a:xfrm>
            <a:off x="-2" y="5214796"/>
            <a:ext cx="9144000" cy="164915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CC5576A2-C3B8-4769-B00E-9F1E7CAE277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AE358F63-FB11-4976-94C3-BA594A9279AA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E182CD72-AC69-4785-8C3A-0EFC8E63D7BE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BA0B004-3974-41CD-93ED-DB6C4272A0F6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ОСНОВНЫЕ ПАРАМЕТРЫ БЮДЖЕТА, тыс.руб.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D8F6036A-41CA-44C4-BD68-BA0086FFC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pic>
        <p:nvPicPr>
          <p:cNvPr id="29" name="Picture 6" descr="Picture background">
            <a:extLst>
              <a:ext uri="{FF2B5EF4-FFF2-40B4-BE49-F238E27FC236}">
                <a16:creationId xmlns:a16="http://schemas.microsoft.com/office/drawing/2014/main" xmlns="" id="{2C9EFE11-9C93-460E-8EA0-5427CF97D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36" y="1032779"/>
            <a:ext cx="3787550" cy="25263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52">
            <a:extLst>
              <a:ext uri="{FF2B5EF4-FFF2-40B4-BE49-F238E27FC236}">
                <a16:creationId xmlns:a16="http://schemas.microsoft.com/office/drawing/2014/main" xmlns="" id="{B700A28F-3B1D-466D-A630-568246E8F5EF}"/>
              </a:ext>
            </a:extLst>
          </p:cNvPr>
          <p:cNvSpPr>
            <a:spLocks/>
          </p:cNvSpPr>
          <p:nvPr/>
        </p:nvSpPr>
        <p:spPr bwMode="gray">
          <a:xfrm rot="5773565">
            <a:off x="7573393" y="5043032"/>
            <a:ext cx="781493" cy="142907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EB621C03-24CE-47C6-9824-9B201124D5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1" b="8922"/>
          <a:stretch/>
        </p:blipFill>
        <p:spPr>
          <a:xfrm flipH="1">
            <a:off x="2532252" y="926803"/>
            <a:ext cx="5207329" cy="5702085"/>
          </a:xfrm>
          <a:prstGeom prst="rect">
            <a:avLst/>
          </a:prstGeom>
        </p:spPr>
      </p:pic>
      <p:sp>
        <p:nvSpPr>
          <p:cNvPr id="32" name="TextBox 24">
            <a:extLst>
              <a:ext uri="{FF2B5EF4-FFF2-40B4-BE49-F238E27FC236}">
                <a16:creationId xmlns:a16="http://schemas.microsoft.com/office/drawing/2014/main" xmlns="" id="{781C37D5-63ED-4DAD-ABF1-348D36ED5B99}"/>
              </a:ext>
            </a:extLst>
          </p:cNvPr>
          <p:cNvSpPr txBox="1"/>
          <p:nvPr/>
        </p:nvSpPr>
        <p:spPr>
          <a:xfrm>
            <a:off x="2468080" y="3849248"/>
            <a:ext cx="26034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Доходы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48073,1</a:t>
            </a: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xmlns="" id="{7EFCE066-A1AD-4F03-ABEF-218984248401}"/>
              </a:ext>
            </a:extLst>
          </p:cNvPr>
          <p:cNvSpPr txBox="1"/>
          <p:nvPr/>
        </p:nvSpPr>
        <p:spPr>
          <a:xfrm>
            <a:off x="5310322" y="4168356"/>
            <a:ext cx="25186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Расходы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48483,2</a:t>
            </a:r>
            <a:endParaRPr lang="ru-RU" sz="1600" b="1" dirty="0">
              <a:solidFill>
                <a:srgbClr val="D51C09"/>
              </a:solidFill>
              <a:latin typeface="Bookman Old Style" pitchFamily="18" charset="0"/>
            </a:endParaRPr>
          </a:p>
        </p:txBody>
      </p:sp>
      <p:sp>
        <p:nvSpPr>
          <p:cNvPr id="36" name="TextBox 27">
            <a:extLst>
              <a:ext uri="{FF2B5EF4-FFF2-40B4-BE49-F238E27FC236}">
                <a16:creationId xmlns:a16="http://schemas.microsoft.com/office/drawing/2014/main" xmlns="" id="{D1212E55-B865-42BC-9714-7FC50E744A80}"/>
              </a:ext>
            </a:extLst>
          </p:cNvPr>
          <p:cNvSpPr txBox="1"/>
          <p:nvPr/>
        </p:nvSpPr>
        <p:spPr>
          <a:xfrm>
            <a:off x="5535363" y="6216420"/>
            <a:ext cx="344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Дефицит – 410,1</a:t>
            </a: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xmlns="" id="{93C81A49-50CA-44E7-A02F-4E21839CCAA2}"/>
              </a:ext>
            </a:extLst>
          </p:cNvPr>
          <p:cNvSpPr txBox="1"/>
          <p:nvPr/>
        </p:nvSpPr>
        <p:spPr>
          <a:xfrm>
            <a:off x="2981758" y="5214796"/>
            <a:ext cx="1450969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57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19,2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меньше</a:t>
            </a:r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xmlns="" id="{B2F70508-FD9D-4F84-BFB5-907468A1D2FF}"/>
              </a:ext>
            </a:extLst>
          </p:cNvPr>
          <p:cNvSpPr txBox="1"/>
          <p:nvPr/>
        </p:nvSpPr>
        <p:spPr>
          <a:xfrm>
            <a:off x="5762138" y="5561720"/>
            <a:ext cx="1495494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3,5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меньше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100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xmlns="" id="{BD359C8D-19CB-4B1D-A94B-C480AEAA1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 flipV="1">
            <a:off x="5776685" y="2374046"/>
            <a:ext cx="2109479" cy="922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xmlns="" id="{D9A06A49-2F89-4612-9CDC-C1AE9DF2A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174" y="2841422"/>
            <a:ext cx="2038769" cy="869684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F3739EFA-A36B-48BB-9086-10C5A16D4DF1}"/>
              </a:ext>
            </a:extLst>
          </p:cNvPr>
          <p:cNvSpPr txBox="1"/>
          <p:nvPr/>
        </p:nvSpPr>
        <p:spPr>
          <a:xfrm>
            <a:off x="572050" y="2841422"/>
            <a:ext cx="21132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Налоговые доходы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23 863,3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xmlns="" id="{A5A31CE1-9D01-4C1B-AE1B-416282AC5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348869" y="4944703"/>
            <a:ext cx="2014496" cy="6752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0028992"/>
              </p:ext>
            </p:extLst>
          </p:nvPr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B53A806F-E104-415C-BAD6-6F14CFE63808}"/>
              </a:ext>
            </a:extLst>
          </p:cNvPr>
          <p:cNvSpPr txBox="1"/>
          <p:nvPr/>
        </p:nvSpPr>
        <p:spPr>
          <a:xfrm>
            <a:off x="5872292" y="2345247"/>
            <a:ext cx="2113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Поступления из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областного бюджета-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22 831,7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1CBA51D2-1270-4266-BA4C-8FBEC7519F6B}"/>
              </a:ext>
            </a:extLst>
          </p:cNvPr>
          <p:cNvSpPr txBox="1"/>
          <p:nvPr/>
        </p:nvSpPr>
        <p:spPr>
          <a:xfrm>
            <a:off x="3089292" y="5106327"/>
            <a:ext cx="25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Неналоговые доходы –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1 378,1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EE6FB981-0BCE-4396-8A14-991DC0B14F82}"/>
              </a:ext>
            </a:extLst>
          </p:cNvPr>
          <p:cNvSpPr/>
          <p:nvPr/>
        </p:nvSpPr>
        <p:spPr>
          <a:xfrm>
            <a:off x="3276113" y="2445381"/>
            <a:ext cx="1909777" cy="187401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15853565-459B-42FA-BD20-F9B92BD83BA2}"/>
              </a:ext>
            </a:extLst>
          </p:cNvPr>
          <p:cNvSpPr txBox="1"/>
          <p:nvPr/>
        </p:nvSpPr>
        <p:spPr>
          <a:xfrm>
            <a:off x="3401338" y="2807528"/>
            <a:ext cx="1749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48 073,1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2" descr="C:\Documents and Settings\N\Мои документы\Мои рисунки\Рисунок1.png">
            <a:extLst>
              <a:ext uri="{FF2B5EF4-FFF2-40B4-BE49-F238E27FC236}">
                <a16:creationId xmlns:a16="http://schemas.microsoft.com/office/drawing/2014/main" xmlns="" id="{4DB73118-F40A-4BD2-95A7-770D53D2D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7050" r="8838" b="13900"/>
          <a:stretch/>
        </p:blipFill>
        <p:spPr bwMode="auto">
          <a:xfrm>
            <a:off x="6053890" y="4532373"/>
            <a:ext cx="2907166" cy="2233508"/>
          </a:xfrm>
          <a:prstGeom prst="rect">
            <a:avLst/>
          </a:prstGeom>
          <a:noFill/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2E76612-31A0-4F03-B4E0-B72DD76B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66182" y="6659418"/>
            <a:ext cx="1477818" cy="19858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87C0F6F6-F0AC-463A-9886-7662D7BC7707}"/>
              </a:ext>
            </a:extLst>
          </p:cNvPr>
          <p:cNvSpPr/>
          <p:nvPr/>
        </p:nvSpPr>
        <p:spPr>
          <a:xfrm>
            <a:off x="1224015" y="223651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СТРУКТУРА ДОХОДОВ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587349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986385"/>
            <a:ext cx="9143999" cy="5875148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8DE44550-B710-4F32-AAC3-68DCB3B25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5219019"/>
              </p:ext>
            </p:extLst>
          </p:nvPr>
        </p:nvGraphicFramePr>
        <p:xfrm>
          <a:off x="130175" y="1679633"/>
          <a:ext cx="8892015" cy="4685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47373F1-9AA4-4920-8D4D-3D044420DC6D}"/>
              </a:ext>
            </a:extLst>
          </p:cNvPr>
          <p:cNvSpPr/>
          <p:nvPr/>
        </p:nvSpPr>
        <p:spPr>
          <a:xfrm>
            <a:off x="130177" y="1316579"/>
            <a:ext cx="8892013" cy="369332"/>
          </a:xfrm>
          <a:prstGeom prst="rect">
            <a:avLst/>
          </a:prstGeom>
          <a:gradFill>
            <a:gsLst>
              <a:gs pos="100000">
                <a:schemeClr val="accent6">
                  <a:lumMod val="5000"/>
                  <a:lumOff val="9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Кредиторская задолженность бюджета на 01.02.2026 составила 47 153,8 тыс. руб.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3" y="6705602"/>
            <a:ext cx="333377" cy="15197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67C39E5-88DE-41A9-9BC5-5FD26B7ABB42}"/>
              </a:ext>
            </a:extLst>
          </p:cNvPr>
          <p:cNvSpPr/>
          <p:nvPr/>
        </p:nvSpPr>
        <p:spPr>
          <a:xfrm>
            <a:off x="130175" y="6393882"/>
            <a:ext cx="5755047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состоянию на 01.02.2026 просроченная кредиторская задолженность отсутствует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3D442031-C4FD-4297-B566-787A35FFF93D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E70F7D49-FCDA-4BA0-8F60-1C86BD1F6828}"/>
              </a:ext>
            </a:extLst>
          </p:cNvPr>
          <p:cNvSpPr/>
          <p:nvPr/>
        </p:nvSpPr>
        <p:spPr>
          <a:xfrm>
            <a:off x="1106596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КРЕДИТОРСКАЯ  ЗАДОЛЖЕННОСТЬ БЮДЖЕТА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05F40E63-7FC4-4499-8F7F-47BB79E611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62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587349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BAD3EF6F-6218-440C-8552-B6BAC65BD846}"/>
              </a:ext>
            </a:extLst>
          </p:cNvPr>
          <p:cNvSpPr/>
          <p:nvPr/>
        </p:nvSpPr>
        <p:spPr>
          <a:xfrm>
            <a:off x="138545" y="1418171"/>
            <a:ext cx="8829964" cy="369332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</a:schemeClr>
              </a:gs>
              <a:gs pos="0">
                <a:schemeClr val="accent5">
                  <a:lumMod val="45000"/>
                  <a:lumOff val="55000"/>
                </a:schemeClr>
              </a:gs>
              <a:gs pos="9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R="71120" algn="ctr" hangingPunct="0">
              <a:tabLst>
                <a:tab pos="571500" algn="l"/>
              </a:tabLs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Дебиторская задолженность бюджета на 01.02.2026 составила 6 443,9 тыс. руб. 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1" y="6705600"/>
            <a:ext cx="333377" cy="151975"/>
          </a:xfrm>
        </p:spPr>
        <p:txBody>
          <a:bodyPr/>
          <a:lstStyle/>
          <a:p>
            <a:pPr>
              <a:defRPr/>
            </a:pPr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xmlns="" id="{9BF93F6D-8360-4CB4-8381-616BF3B526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8456192"/>
              </p:ext>
            </p:extLst>
          </p:nvPr>
        </p:nvGraphicFramePr>
        <p:xfrm>
          <a:off x="138545" y="1782763"/>
          <a:ext cx="8829964" cy="449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96653BF-14EB-462C-8817-E32E2E380347}"/>
              </a:ext>
            </a:extLst>
          </p:cNvPr>
          <p:cNvSpPr/>
          <p:nvPr/>
        </p:nvSpPr>
        <p:spPr>
          <a:xfrm>
            <a:off x="138545" y="6305758"/>
            <a:ext cx="6587939" cy="3385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01.02.2026 просроченная дебиторская задолженность отсутствует.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83DD7D87-25CB-4227-94B7-AC6A19130046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62841AAE-C271-447F-A4FE-990CDC2D9D22}"/>
              </a:ext>
            </a:extLst>
          </p:cNvPr>
          <p:cNvSpPr/>
          <p:nvPr/>
        </p:nvSpPr>
        <p:spPr>
          <a:xfrm>
            <a:off x="1129082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ДЕБИТОРСКАЯ  ЗАДОЛЖЕННОСТЬ БЮДЖЕТА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F5602F14-A4B5-4270-9F45-13786C87FD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65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4772279B-A6E3-4BF1-8BAB-6F297FEA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1259387819"/>
              </p:ext>
            </p:extLst>
          </p:nvPr>
        </p:nvGraphicFramePr>
        <p:xfrm>
          <a:off x="2016806" y="1261854"/>
          <a:ext cx="4386881" cy="259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3008544" y="6326218"/>
            <a:ext cx="1121007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4FAFFC7-5907-4E25-A9C7-B7A92194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17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3318841" y="3116195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126,8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4808622" y="3126212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99,4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xmlns="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5598540" y="3250615"/>
            <a:ext cx="248294" cy="2616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BE72831-24AB-483F-B571-A26C51F94153}"/>
              </a:ext>
            </a:extLst>
          </p:cNvPr>
          <p:cNvSpPr txBox="1"/>
          <p:nvPr/>
        </p:nvSpPr>
        <p:spPr>
          <a:xfrm>
            <a:off x="5795841" y="3037955"/>
            <a:ext cx="681000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1869215" y="2491210"/>
            <a:ext cx="415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1856832" y="3917215"/>
            <a:ext cx="4706830" cy="23729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 В основном за счёт снижения заработной платы в АО «Транспневматика»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5368705" y="1807861"/>
            <a:ext cx="240983" cy="19764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*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2C3EBF76-090E-4054-96A6-FA816421FC40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Picture background">
            <a:extLst>
              <a:ext uri="{FF2B5EF4-FFF2-40B4-BE49-F238E27FC236}">
                <a16:creationId xmlns:a16="http://schemas.microsoft.com/office/drawing/2014/main" xmlns="" id="{4568CE33-E161-4C8E-BB69-A3E8788D9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968DE22F-6801-40C8-B81C-28692B9782A4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УРОВЕНЬ ЖИЗНИ НАСЕЛЕНИЯ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xmlns="" id="{EC3A84F3-7C3C-4A9B-A180-AE15A0F06C31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2A6C387-9DA8-47CF-8B31-17BA095841C0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(оценка)</a:t>
            </a: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27568" y="5112808"/>
            <a:ext cx="2017717" cy="1531079"/>
          </a:xfrm>
          <a:prstGeom prst="foldedCorner">
            <a:avLst/>
          </a:prstGeom>
          <a:noFill/>
          <a:ln w="38100">
            <a:solidFill>
              <a:sysClr val="window" lastClr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4" descr="Z:\Инстаграмм\фото\строительство\WhatsApp Image 2020-10-26 at 14.41.13 (1)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r="-1" b="17588"/>
          <a:stretch/>
        </p:blipFill>
        <p:spPr bwMode="auto">
          <a:xfrm flipH="1">
            <a:off x="6563662" y="3993663"/>
            <a:ext cx="1921821" cy="1486641"/>
          </a:xfrm>
          <a:prstGeom prst="flowChartPunchedCard">
            <a:avLst/>
          </a:prstGeom>
          <a:noFill/>
          <a:ln w="3810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1" r="15030" b="6927"/>
          <a:stretch/>
        </p:blipFill>
        <p:spPr>
          <a:xfrm>
            <a:off x="2200074" y="5112808"/>
            <a:ext cx="2137987" cy="1479971"/>
          </a:xfrm>
          <a:prstGeom prst="foldedCorner">
            <a:avLst/>
          </a:prstGeom>
          <a:ln w="38100">
            <a:solidFill>
              <a:sysClr val="window" lastClr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5" descr="Z:\Отчет главы\2019 год\Фото\Производственные цеха АО транспневматика\218A505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30" y="4314088"/>
            <a:ext cx="2067916" cy="1402332"/>
          </a:xfrm>
          <a:prstGeom prst="flowChartPunchedCard">
            <a:avLst/>
          </a:prstGeom>
          <a:noFill/>
          <a:ln w="3810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781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9541D81-66B2-49D0-AF9C-F9E1856F4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0" y="982852"/>
            <a:ext cx="9143999" cy="58751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16200000">
            <a:off x="-137024" y="2697863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04EFE556-23E6-4EF6-A2CC-DCCB17F0E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4473" y="6687127"/>
            <a:ext cx="489526" cy="154899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BE6673E3-9AF1-4F2D-8515-65F570AABBDA}"/>
              </a:ext>
            </a:extLst>
          </p:cNvPr>
          <p:cNvSpPr txBox="1"/>
          <p:nvPr/>
        </p:nvSpPr>
        <p:spPr>
          <a:xfrm>
            <a:off x="1623372" y="738101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31499984"/>
              </p:ext>
            </p:extLst>
          </p:nvPr>
        </p:nvGraphicFramePr>
        <p:xfrm>
          <a:off x="73508" y="1331993"/>
          <a:ext cx="5267614" cy="3915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1623372" y="4437169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127,8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3579202" y="4437169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106,7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xmlns="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4280461" y="4571178"/>
            <a:ext cx="264460" cy="1887"/>
          </a:xfrm>
          <a:prstGeom prst="straightConnector1">
            <a:avLst/>
          </a:prstGeom>
          <a:ln w="190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BE72831-24AB-483F-B571-A26C51F94153}"/>
              </a:ext>
            </a:extLst>
          </p:cNvPr>
          <p:cNvSpPr txBox="1"/>
          <p:nvPr/>
        </p:nvSpPr>
        <p:spPr>
          <a:xfrm>
            <a:off x="4460326" y="4357622"/>
            <a:ext cx="857256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pic>
        <p:nvPicPr>
          <p:cNvPr id="17" name="Picture 4" descr="https://sun9-63.userapi.com/FlH07lK2x7Ub9QpJmXHfPxvpYaSNI8cw08-Mpw/Y7KJ0IZ8RF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658" y="4788509"/>
            <a:ext cx="2317292" cy="1708258"/>
          </a:xfrm>
          <a:prstGeom prst="hexagon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232038" y="5447622"/>
            <a:ext cx="4706830" cy="51794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связи с увеличением МРОТ с 01.01.2026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22F14D5C-264D-46D3-B7E3-4390DE06DE27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Picture background">
            <a:extLst>
              <a:ext uri="{FF2B5EF4-FFF2-40B4-BE49-F238E27FC236}">
                <a16:creationId xmlns:a16="http://schemas.microsoft.com/office/drawing/2014/main" xmlns="" id="{48A33AC7-0F42-404C-940D-ECBE62EDC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0437F1B-F3C5-46EB-8AD6-93EF02894A1D}"/>
              </a:ext>
            </a:extLst>
          </p:cNvPr>
          <p:cNvSpPr txBox="1"/>
          <p:nvPr/>
        </p:nvSpPr>
        <p:spPr>
          <a:xfrm>
            <a:off x="1103610" y="125193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6138" r="3727" b="6071"/>
          <a:stretch/>
        </p:blipFill>
        <p:spPr>
          <a:xfrm>
            <a:off x="5185512" y="1267581"/>
            <a:ext cx="2196060" cy="1637393"/>
          </a:xfrm>
          <a:prstGeom prst="hexagon">
            <a:avLst/>
          </a:prstGeom>
          <a:ln w="28575">
            <a:solidFill>
              <a:schemeClr val="accent5">
                <a:lumMod val="75000"/>
              </a:schemeClr>
            </a:solidFill>
          </a:ln>
          <a:effectLst>
            <a:softEdge rad="0"/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EB1BC077-C3D7-4339-97DC-FEE390AA05E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10"/>
          <a:stretch/>
        </p:blipFill>
        <p:spPr>
          <a:xfrm>
            <a:off x="6790011" y="2913037"/>
            <a:ext cx="2261347" cy="1686071"/>
          </a:xfrm>
          <a:prstGeom prst="hexagon">
            <a:avLst/>
          </a:prstGeom>
          <a:ln w="28575">
            <a:solidFill>
              <a:schemeClr val="accent5">
                <a:lumMod val="75000"/>
              </a:schemeClr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041668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84966" y="3367533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598" y="1340517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784" y="1847251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0094" y="5976236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1279" y="2304605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81571" y="4390811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1572" y="2839055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238550" y="5437594"/>
            <a:ext cx="820379" cy="464626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86620" y="4873680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37435125"/>
              </p:ext>
            </p:extLst>
          </p:nvPr>
        </p:nvGraphicFramePr>
        <p:xfrm>
          <a:off x="1259425" y="1121434"/>
          <a:ext cx="8029090" cy="573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TextBox 40"/>
          <p:cNvSpPr txBox="1"/>
          <p:nvPr/>
        </p:nvSpPr>
        <p:spPr>
          <a:xfrm>
            <a:off x="968848" y="5374087"/>
            <a:ext cx="1972284" cy="46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79567" y="4803231"/>
            <a:ext cx="1861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90725" y="5899549"/>
            <a:ext cx="210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71" y="3910151"/>
            <a:ext cx="928288" cy="42876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835993" y="1206571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19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9BDF8604-13FA-4531-BCAA-F60AD28CD20D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>
            <a:extLst>
              <a:ext uri="{FF2B5EF4-FFF2-40B4-BE49-F238E27FC236}">
                <a16:creationId xmlns:a16="http://schemas.microsoft.com/office/drawing/2014/main" xmlns="" id="{19FD8D68-D9EE-417A-BCD8-7D3C55ED3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25018D37-A9A5-4BD7-9B22-0D08CE09BF4B}"/>
              </a:ext>
            </a:extLst>
          </p:cNvPr>
          <p:cNvSpPr txBox="1"/>
          <p:nvPr/>
        </p:nvSpPr>
        <p:spPr>
          <a:xfrm>
            <a:off x="1103610" y="184427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ПО ОТДЕЛЬНЫМ ВИДАМ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52106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xmlns="" id="{E082F151-8A26-4409-8B38-58E0AE9DD8B7}"/>
              </a:ext>
            </a:extLst>
          </p:cNvPr>
          <p:cNvSpPr/>
          <p:nvPr/>
        </p:nvSpPr>
        <p:spPr>
          <a:xfrm>
            <a:off x="-38495" y="5300940"/>
            <a:ext cx="4586288" cy="1557060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D111846-12DC-4AEB-9249-060E010E1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558" y="2758918"/>
            <a:ext cx="4586290" cy="4099082"/>
          </a:xfrm>
          <a:prstGeom prst="rect">
            <a:avLst/>
          </a:prstGeom>
        </p:spPr>
      </p:pic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xmlns="" id="{7562E2D1-000F-458F-9FDD-C759772FC137}"/>
              </a:ext>
            </a:extLst>
          </p:cNvPr>
          <p:cNvSpPr/>
          <p:nvPr/>
        </p:nvSpPr>
        <p:spPr>
          <a:xfrm>
            <a:off x="-12686" y="548245"/>
            <a:ext cx="4586288" cy="1474907"/>
          </a:xfrm>
          <a:prstGeom prst="rect">
            <a:avLst/>
          </a:prstGeom>
          <a:solidFill>
            <a:srgbClr val="0000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0172E0C3-EE1A-40FE-BB2B-7466712803E4}"/>
              </a:ext>
            </a:extLst>
          </p:cNvPr>
          <p:cNvSpPr/>
          <p:nvPr/>
        </p:nvSpPr>
        <p:spPr>
          <a:xfrm>
            <a:off x="4572563" y="560130"/>
            <a:ext cx="4566549" cy="2198789"/>
          </a:xfrm>
          <a:prstGeom prst="rect">
            <a:avLst/>
          </a:prstGeom>
          <a:solidFill>
            <a:srgbClr val="FFC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76E768C0-2ED2-4A15-B6C2-ACF441F18A4D}"/>
              </a:ext>
            </a:extLst>
          </p:cNvPr>
          <p:cNvSpPr/>
          <p:nvPr/>
        </p:nvSpPr>
        <p:spPr>
          <a:xfrm>
            <a:off x="1" y="2019918"/>
            <a:ext cx="4586288" cy="1590571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A2A3721B-4ED3-4ACE-A2CE-8AD830C0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150622"/>
              </p:ext>
            </p:extLst>
          </p:nvPr>
        </p:nvGraphicFramePr>
        <p:xfrm>
          <a:off x="1243" y="2120457"/>
          <a:ext cx="2166772" cy="213360"/>
        </p:xfrm>
        <a:graphic>
          <a:graphicData uri="http://schemas.openxmlformats.org/drawingml/2006/table">
            <a:tbl>
              <a:tblPr/>
              <a:tblGrid>
                <a:gridCol w="2166772">
                  <a:extLst>
                    <a:ext uri="{9D8B030D-6E8A-4147-A177-3AD203B41FA5}">
                      <a16:colId xmlns:a16="http://schemas.microsoft.com/office/drawing/2014/main" xmlns="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Финансовое состояние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6946502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1333DD3A-AB16-4FB0-B870-273502974E0C}"/>
              </a:ext>
            </a:extLst>
          </p:cNvPr>
          <p:cNvSpPr/>
          <p:nvPr/>
        </p:nvSpPr>
        <p:spPr>
          <a:xfrm>
            <a:off x="0" y="3663296"/>
            <a:ext cx="2168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C43D15E-ECA9-404A-921E-C7CFF64B5203}"/>
              </a:ext>
            </a:extLst>
          </p:cNvPr>
          <p:cNvSpPr/>
          <p:nvPr/>
        </p:nvSpPr>
        <p:spPr>
          <a:xfrm>
            <a:off x="-57356" y="5232139"/>
            <a:ext cx="1779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B5787FF-8D80-414C-92C2-0AA9AFFD1B0B}"/>
              </a:ext>
            </a:extLst>
          </p:cNvPr>
          <p:cNvSpPr/>
          <p:nvPr/>
        </p:nvSpPr>
        <p:spPr>
          <a:xfrm>
            <a:off x="5464368" y="592598"/>
            <a:ext cx="28704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1981200" algn="l"/>
                <a:tab pos="2143125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Потребительский рынок</a:t>
            </a:r>
            <a:endParaRPr lang="ru-RU" sz="1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A63D2BD-2336-4658-A296-1459416C9E9D}"/>
              </a:ext>
            </a:extLst>
          </p:cNvPr>
          <p:cNvSpPr/>
          <p:nvPr/>
        </p:nvSpPr>
        <p:spPr>
          <a:xfrm>
            <a:off x="5641852" y="2762462"/>
            <a:ext cx="24168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жизни и занятость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xmlns="" id="{7B1EDCB3-D3B4-4C10-BB4E-2B7BB9920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943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xmlns="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463" y="2585526"/>
            <a:ext cx="1524582" cy="3429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+ 903,8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xmlns="" id="{91BC8CAE-2EC4-4E8F-89F5-1A0B71B2A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0726" y="4384752"/>
            <a:ext cx="1453318" cy="3429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7,1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руб.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DD86207A-FB02-4711-8E5F-56672166E507}"/>
              </a:ext>
            </a:extLst>
          </p:cNvPr>
          <p:cNvGrpSpPr/>
          <p:nvPr/>
        </p:nvGrpSpPr>
        <p:grpSpPr>
          <a:xfrm>
            <a:off x="1331996" y="5648749"/>
            <a:ext cx="1703383" cy="705638"/>
            <a:chOff x="1382116" y="5692926"/>
            <a:chExt cx="1703383" cy="705638"/>
          </a:xfrm>
        </p:grpSpPr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xmlns="" id="{A5D3ABAF-8762-47B3-ACA1-EBD209143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228" y="5692926"/>
              <a:ext cx="1413287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5AD0112C-6AED-4E58-933C-560C66C11E2E}"/>
                </a:ext>
              </a:extLst>
            </p:cNvPr>
            <p:cNvSpPr txBox="1"/>
            <p:nvPr/>
          </p:nvSpPr>
          <p:spPr>
            <a:xfrm>
              <a:off x="1382116" y="5855036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Объем подрядных работ</a:t>
              </a:r>
            </a:p>
          </p:txBody>
        </p:sp>
      </p:grpSp>
      <p:sp>
        <p:nvSpPr>
          <p:cNvPr id="29" name="AutoShape 18">
            <a:extLst>
              <a:ext uri="{FF2B5EF4-FFF2-40B4-BE49-F238E27FC236}">
                <a16:creationId xmlns:a16="http://schemas.microsoft.com/office/drawing/2014/main" xmlns="" id="{5B81BC19-D6D1-4667-8456-DDF6EAD6C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861" y="5828310"/>
            <a:ext cx="1463056" cy="3429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200" b="1" dirty="0">
                <a:latin typeface="Calibri" panose="020F0502020204030204" pitchFamily="34" charset="0"/>
              </a:rPr>
              <a:t>14,2 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D45689DE-1822-4333-902B-04DE24598D28}"/>
              </a:ext>
            </a:extLst>
          </p:cNvPr>
          <p:cNvGrpSpPr/>
          <p:nvPr/>
        </p:nvGrpSpPr>
        <p:grpSpPr>
          <a:xfrm>
            <a:off x="5759727" y="1080496"/>
            <a:ext cx="1706117" cy="705638"/>
            <a:chOff x="5901971" y="1440649"/>
            <a:chExt cx="1583615" cy="705638"/>
          </a:xfrm>
        </p:grpSpPr>
        <p:sp>
          <p:nvSpPr>
            <p:cNvPr id="41" name="AutoShape 13">
              <a:extLst>
                <a:ext uri="{FF2B5EF4-FFF2-40B4-BE49-F238E27FC236}">
                  <a16:creationId xmlns:a16="http://schemas.microsoft.com/office/drawing/2014/main" xmlns="" id="{E3CE5725-A78B-4634-B3D6-E8439941C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12" y="1440649"/>
              <a:ext cx="1415262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000">
                <a:alpha val="27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76674E09-961D-41EC-85DB-7E7106F17741}"/>
                </a:ext>
              </a:extLst>
            </p:cNvPr>
            <p:cNvSpPr txBox="1"/>
            <p:nvPr/>
          </p:nvSpPr>
          <p:spPr>
            <a:xfrm>
              <a:off x="5901971" y="1598081"/>
              <a:ext cx="158361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платных услуг</a:t>
              </a:r>
            </a:p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населению (оценка)</a:t>
              </a:r>
            </a:p>
          </p:txBody>
        </p:sp>
      </p:grpSp>
      <p:sp>
        <p:nvSpPr>
          <p:cNvPr id="30" name="AutoShape 19">
            <a:extLst>
              <a:ext uri="{FF2B5EF4-FFF2-40B4-BE49-F238E27FC236}">
                <a16:creationId xmlns:a16="http://schemas.microsoft.com/office/drawing/2014/main" xmlns="" id="{23645B84-FAD1-4651-BCEA-C28FEE928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1216" y="1247282"/>
            <a:ext cx="1460249" cy="333375"/>
          </a:xfrm>
          <a:prstGeom prst="roundRect">
            <a:avLst>
              <a:gd name="adj" fmla="val 16667"/>
            </a:avLst>
          </a:prstGeom>
          <a:solidFill>
            <a:srgbClr val="FFE491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16,9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D9B8B357-EB45-409B-806A-1B79CF25154B}"/>
              </a:ext>
            </a:extLst>
          </p:cNvPr>
          <p:cNvGrpSpPr/>
          <p:nvPr/>
        </p:nvGrpSpPr>
        <p:grpSpPr>
          <a:xfrm>
            <a:off x="5582647" y="3101740"/>
            <a:ext cx="1703383" cy="967895"/>
            <a:chOff x="5863783" y="3368892"/>
            <a:chExt cx="1703383" cy="725909"/>
          </a:xfrm>
        </p:grpSpPr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xmlns="" id="{0A9AF645-9E0A-402E-8E49-B4508CEBC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877" y="3368892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E1EF1EE0-59AB-4291-B88F-56BF7A53B563}"/>
                </a:ext>
              </a:extLst>
            </p:cNvPr>
            <p:cNvSpPr txBox="1"/>
            <p:nvPr/>
          </p:nvSpPr>
          <p:spPr>
            <a:xfrm>
              <a:off x="5863783" y="3494637"/>
              <a:ext cx="170338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ts val="800"/>
                </a:spcAft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Среднемесячная заработная плата (оценка) 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AutoShape 20">
            <a:extLst>
              <a:ext uri="{FF2B5EF4-FFF2-40B4-BE49-F238E27FC236}">
                <a16:creationId xmlns:a16="http://schemas.microsoft.com/office/drawing/2014/main" xmlns="" id="{9AD3188B-C51F-4AFF-904E-882B7DDBC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5188" y="3392802"/>
            <a:ext cx="1276350" cy="3429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73873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руб.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AutoShape 22">
            <a:extLst>
              <a:ext uri="{FF2B5EF4-FFF2-40B4-BE49-F238E27FC236}">
                <a16:creationId xmlns:a16="http://schemas.microsoft.com/office/drawing/2014/main" xmlns="" id="{C8FE0534-E915-48EA-8A26-4BC6BB0B1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6553" y="5178665"/>
            <a:ext cx="1248440" cy="323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0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чел.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F512A9F6-1CC7-4707-9D59-29D9F9E928E9}"/>
              </a:ext>
            </a:extLst>
          </p:cNvPr>
          <p:cNvGrpSpPr/>
          <p:nvPr/>
        </p:nvGrpSpPr>
        <p:grpSpPr>
          <a:xfrm>
            <a:off x="5651805" y="4951231"/>
            <a:ext cx="1703383" cy="705638"/>
            <a:chOff x="5787517" y="4708710"/>
            <a:chExt cx="1703383" cy="705638"/>
          </a:xfrm>
        </p:grpSpPr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xmlns="" id="{F8B5FBB9-90DE-4876-8110-3EDBE2C31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8120" y="470871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1CC5264A-D2EC-4088-89EC-979EB71A6BFC}"/>
                </a:ext>
              </a:extLst>
            </p:cNvPr>
            <p:cNvSpPr txBox="1"/>
            <p:nvPr/>
          </p:nvSpPr>
          <p:spPr>
            <a:xfrm>
              <a:off x="5787517" y="4852014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безработных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ADEFDC82-36CF-494C-A5C1-D73478D93057}"/>
              </a:ext>
            </a:extLst>
          </p:cNvPr>
          <p:cNvGrpSpPr/>
          <p:nvPr/>
        </p:nvGrpSpPr>
        <p:grpSpPr>
          <a:xfrm>
            <a:off x="1252972" y="4191712"/>
            <a:ext cx="1739579" cy="705638"/>
            <a:chOff x="1545994" y="4183070"/>
            <a:chExt cx="1739579" cy="705638"/>
          </a:xfrm>
        </p:grpSpPr>
        <p:sp>
          <p:nvSpPr>
            <p:cNvPr id="32" name="AutoShape 13">
              <a:extLst>
                <a:ext uri="{FF2B5EF4-FFF2-40B4-BE49-F238E27FC236}">
                  <a16:creationId xmlns:a16="http://schemas.microsoft.com/office/drawing/2014/main" xmlns="" id="{1F6E3B68-5299-45E0-B778-BBDB43D24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912" y="418307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AC366555-EF9F-4B2E-9A9B-11F64FCEB6A9}"/>
                </a:ext>
              </a:extLst>
            </p:cNvPr>
            <p:cNvSpPr txBox="1"/>
            <p:nvPr/>
          </p:nvSpPr>
          <p:spPr>
            <a:xfrm>
              <a:off x="1545994" y="4302337"/>
              <a:ext cx="17395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производства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8E9CD177-15B4-4277-863C-616A726388CF}"/>
              </a:ext>
            </a:extLst>
          </p:cNvPr>
          <p:cNvGrpSpPr/>
          <p:nvPr/>
        </p:nvGrpSpPr>
        <p:grpSpPr>
          <a:xfrm>
            <a:off x="1273045" y="2427515"/>
            <a:ext cx="1703383" cy="705638"/>
            <a:chOff x="1426846" y="2474113"/>
            <a:chExt cx="1703383" cy="705638"/>
          </a:xfrm>
        </p:grpSpPr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xmlns="" id="{6D2DD8F6-3FF1-4EEC-974E-5CB86DD5B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589" y="2474113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EC545F6E-EC0B-4C89-BB76-C92C118DB37D}"/>
                </a:ext>
              </a:extLst>
            </p:cNvPr>
            <p:cNvSpPr txBox="1"/>
            <p:nvPr/>
          </p:nvSpPr>
          <p:spPr>
            <a:xfrm>
              <a:off x="1426846" y="2609769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60A98E2-52F2-489E-AECD-D73375A0D1FF}"/>
              </a:ext>
            </a:extLst>
          </p:cNvPr>
          <p:cNvSpPr/>
          <p:nvPr/>
        </p:nvSpPr>
        <p:spPr>
          <a:xfrm>
            <a:off x="3106341" y="3038924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6,0 % меньше</a:t>
            </a:r>
            <a:endParaRPr lang="ru-RU" dirty="0"/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xmlns="" id="{74EEAEC7-C351-4CE9-81B5-FB48130DD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823240"/>
              </p:ext>
            </p:extLst>
          </p:nvPr>
        </p:nvGraphicFramePr>
        <p:xfrm>
          <a:off x="1627600" y="4832271"/>
          <a:ext cx="1254097" cy="359964"/>
        </p:xfrm>
        <a:graphic>
          <a:graphicData uri="http://schemas.openxmlformats.org/drawingml/2006/table">
            <a:tbl>
              <a:tblPr/>
              <a:tblGrid>
                <a:gridCol w="1254097">
                  <a:extLst>
                    <a:ext uri="{9D8B030D-6E8A-4147-A177-3AD203B41FA5}">
                      <a16:colId xmlns:a16="http://schemas.microsoft.com/office/drawing/2014/main" xmlns="" val="1139748179"/>
                    </a:ext>
                  </a:extLst>
                </a:gridCol>
              </a:tblGrid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11392"/>
                  </a:ext>
                </a:extLst>
              </a:tr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9185131"/>
                  </a:ext>
                </a:extLst>
              </a:tr>
            </a:tbl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0053B2D6-8EDB-434F-9B72-E0BAE906DF0A}"/>
              </a:ext>
            </a:extLst>
          </p:cNvPr>
          <p:cNvSpPr/>
          <p:nvPr/>
        </p:nvSpPr>
        <p:spPr>
          <a:xfrm>
            <a:off x="3047383" y="4750413"/>
            <a:ext cx="14217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11,3 % меньше</a:t>
            </a:r>
            <a:endParaRPr lang="ru-RU" dirty="0"/>
          </a:p>
        </p:txBody>
      </p:sp>
      <p:graphicFrame>
        <p:nvGraphicFramePr>
          <p:cNvPr id="57" name="Таблица 56">
            <a:extLst>
              <a:ext uri="{FF2B5EF4-FFF2-40B4-BE49-F238E27FC236}">
                <a16:creationId xmlns:a16="http://schemas.microsoft.com/office/drawing/2014/main" xmlns="" id="{47DCDDAD-1F17-47CB-851F-E543FD910D3D}"/>
              </a:ext>
            </a:extLst>
          </p:cNvPr>
          <p:cNvGraphicFramePr>
            <a:graphicFrameLocks noGrp="1"/>
          </p:cNvGraphicFramePr>
          <p:nvPr/>
        </p:nvGraphicFramePr>
        <p:xfrm>
          <a:off x="1898546" y="6271732"/>
          <a:ext cx="1016052" cy="304800"/>
        </p:xfrm>
        <a:graphic>
          <a:graphicData uri="http://schemas.openxmlformats.org/drawingml/2006/table">
            <a:tbl>
              <a:tblPr/>
              <a:tblGrid>
                <a:gridCol w="1016052">
                  <a:extLst>
                    <a:ext uri="{9D8B030D-6E8A-4147-A177-3AD203B41FA5}">
                      <a16:colId xmlns:a16="http://schemas.microsoft.com/office/drawing/2014/main" xmlns="" val="1139748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1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9185131"/>
                  </a:ext>
                </a:extLst>
              </a:tr>
            </a:tbl>
          </a:graphicData>
        </a:graphic>
      </p:graphicFrame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E1C12962-1B83-4E2B-8FF4-88CD8DD00012}"/>
              </a:ext>
            </a:extLst>
          </p:cNvPr>
          <p:cNvSpPr/>
          <p:nvPr/>
        </p:nvSpPr>
        <p:spPr>
          <a:xfrm>
            <a:off x="3073479" y="6215340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26,9 % меньше</a:t>
            </a:r>
            <a:endParaRPr lang="ru-RU" dirty="0"/>
          </a:p>
        </p:txBody>
      </p:sp>
      <p:graphicFrame>
        <p:nvGraphicFramePr>
          <p:cNvPr id="59" name="Таблица 58">
            <a:extLst>
              <a:ext uri="{FF2B5EF4-FFF2-40B4-BE49-F238E27FC236}">
                <a16:creationId xmlns:a16="http://schemas.microsoft.com/office/drawing/2014/main" xmlns="" id="{F9FD3F0D-3A2F-4D5A-B944-BBB47F444A84}"/>
              </a:ext>
            </a:extLst>
          </p:cNvPr>
          <p:cNvGraphicFramePr>
            <a:graphicFrameLocks noGrp="1"/>
          </p:cNvGraphicFramePr>
          <p:nvPr/>
        </p:nvGraphicFramePr>
        <p:xfrm>
          <a:off x="6080724" y="1434551"/>
          <a:ext cx="280988" cy="822960"/>
        </p:xfrm>
        <a:graphic>
          <a:graphicData uri="http://schemas.openxmlformats.org/drawingml/2006/table">
            <a:tbl>
              <a:tblPr/>
              <a:tblGrid>
                <a:gridCol w="280988">
                  <a:extLst>
                    <a:ext uri="{9D8B030D-6E8A-4147-A177-3AD203B41FA5}">
                      <a16:colId xmlns:a16="http://schemas.microsoft.com/office/drawing/2014/main" xmlns="" val="1139748179"/>
                    </a:ext>
                  </a:extLst>
                </a:gridCol>
              </a:tblGrid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11392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9185131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62" name="Таблица 61">
            <a:extLst>
              <a:ext uri="{FF2B5EF4-FFF2-40B4-BE49-F238E27FC236}">
                <a16:creationId xmlns:a16="http://schemas.microsoft.com/office/drawing/2014/main" xmlns="" id="{BA7796C6-8820-4D4B-B74B-443DD1A2D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38119"/>
              </p:ext>
            </p:extLst>
          </p:nvPr>
        </p:nvGraphicFramePr>
        <p:xfrm>
          <a:off x="5738563" y="1785445"/>
          <a:ext cx="1143780" cy="2113086"/>
        </p:xfrm>
        <a:graphic>
          <a:graphicData uri="http://schemas.openxmlformats.org/drawingml/2006/table">
            <a:tbl>
              <a:tblPr/>
              <a:tblGrid>
                <a:gridCol w="1143780">
                  <a:extLst>
                    <a:ext uri="{9D8B030D-6E8A-4147-A177-3AD203B41FA5}">
                      <a16:colId xmlns:a16="http://schemas.microsoft.com/office/drawing/2014/main" xmlns="" val="1139748179"/>
                    </a:ext>
                  </a:extLst>
                </a:gridCol>
              </a:tblGrid>
              <a:tr h="1112905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11392"/>
                  </a:ext>
                </a:extLst>
              </a:tr>
              <a:tr h="1000181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9185131"/>
                  </a:ext>
                </a:extLst>
              </a:tr>
            </a:tbl>
          </a:graphicData>
        </a:graphic>
      </p:graphicFrame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8D6B1324-4DD9-4FA7-A81D-071C98057BA5}"/>
              </a:ext>
            </a:extLst>
          </p:cNvPr>
          <p:cNvSpPr/>
          <p:nvPr/>
        </p:nvSpPr>
        <p:spPr>
          <a:xfrm>
            <a:off x="7540258" y="1722684"/>
            <a:ext cx="14217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11,0 % меньше</a:t>
            </a:r>
            <a:endParaRPr lang="ru-RU" dirty="0"/>
          </a:p>
        </p:txBody>
      </p:sp>
      <p:graphicFrame>
        <p:nvGraphicFramePr>
          <p:cNvPr id="64" name="Таблица 63">
            <a:extLst>
              <a:ext uri="{FF2B5EF4-FFF2-40B4-BE49-F238E27FC236}">
                <a16:creationId xmlns:a16="http://schemas.microsoft.com/office/drawing/2014/main" xmlns="" id="{E68FF499-B9C1-4D5B-879B-8D53CF5BB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743142"/>
              </p:ext>
            </p:extLst>
          </p:nvPr>
        </p:nvGraphicFramePr>
        <p:xfrm>
          <a:off x="5758425" y="3895982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xmlns="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9185131"/>
                  </a:ext>
                </a:extLst>
              </a:tr>
            </a:tbl>
          </a:graphicData>
        </a:graphic>
      </p:graphicFrame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xmlns="" id="{DFB66E90-57A7-48BE-85DE-9C34645ABAB4}"/>
              </a:ext>
            </a:extLst>
          </p:cNvPr>
          <p:cNvSpPr/>
          <p:nvPr/>
        </p:nvSpPr>
        <p:spPr>
          <a:xfrm>
            <a:off x="7289653" y="3888393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0,6 % меньше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DD7EE5C-AF47-4E0B-BA94-6031B36F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3055" y="6540088"/>
            <a:ext cx="1541188" cy="31032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schemeClr val="tx1"/>
                </a:solidFill>
              </a:rPr>
              <a:pPr/>
              <a:t>2</a:t>
            </a:fld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67" name="AutoShape 13">
            <a:extLst>
              <a:ext uri="{FF2B5EF4-FFF2-40B4-BE49-F238E27FC236}">
                <a16:creationId xmlns:a16="http://schemas.microsoft.com/office/drawing/2014/main" xmlns="" id="{6D2DD8F6-3FF1-4EEC-974E-5CB86DD5B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080" y="974374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EC545F6E-EC0B-4C89-BB76-C92C118DB37D}"/>
              </a:ext>
            </a:extLst>
          </p:cNvPr>
          <p:cNvSpPr txBox="1"/>
          <p:nvPr/>
        </p:nvSpPr>
        <p:spPr>
          <a:xfrm>
            <a:off x="1316323" y="1118943"/>
            <a:ext cx="17033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отгрузки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A60A98E2-52F2-489E-AECD-D73375A0D1FF}"/>
              </a:ext>
            </a:extLst>
          </p:cNvPr>
          <p:cNvSpPr/>
          <p:nvPr/>
        </p:nvSpPr>
        <p:spPr>
          <a:xfrm>
            <a:off x="3052163" y="1462376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33,7 % меньше</a:t>
            </a:r>
            <a:endParaRPr lang="ru-RU" dirty="0"/>
          </a:p>
        </p:txBody>
      </p:sp>
      <p:graphicFrame>
        <p:nvGraphicFramePr>
          <p:cNvPr id="74" name="Таблица 73">
            <a:extLst>
              <a:ext uri="{FF2B5EF4-FFF2-40B4-BE49-F238E27FC236}">
                <a16:creationId xmlns:a16="http://schemas.microsoft.com/office/drawing/2014/main" xmlns="" id="{A2A3721B-4ED3-4ACE-A2CE-8AD830C0C957}"/>
              </a:ext>
            </a:extLst>
          </p:cNvPr>
          <p:cNvGraphicFramePr>
            <a:graphicFrameLocks noGrp="1"/>
          </p:cNvGraphicFramePr>
          <p:nvPr/>
        </p:nvGraphicFramePr>
        <p:xfrm>
          <a:off x="-23625" y="619201"/>
          <a:ext cx="2992611" cy="213360"/>
        </p:xfrm>
        <a:graphic>
          <a:graphicData uri="http://schemas.openxmlformats.org/drawingml/2006/table">
            <a:tbl>
              <a:tblPr/>
              <a:tblGrid>
                <a:gridCol w="2992611">
                  <a:extLst>
                    <a:ext uri="{9D8B030D-6E8A-4147-A177-3AD203B41FA5}">
                      <a16:colId xmlns:a16="http://schemas.microsoft.com/office/drawing/2014/main" xmlns="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Отгрузка товаров, работ</a:t>
                      </a:r>
                      <a:r>
                        <a:rPr lang="ru-RU" sz="14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 услуг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6946502"/>
                  </a:ext>
                </a:extLst>
              </a:tr>
            </a:tbl>
          </a:graphicData>
        </a:graphic>
      </p:graphicFrame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xmlns="" id="{8D6B1324-4DD9-4FA7-A81D-071C98057BA5}"/>
              </a:ext>
            </a:extLst>
          </p:cNvPr>
          <p:cNvSpPr/>
          <p:nvPr/>
        </p:nvSpPr>
        <p:spPr>
          <a:xfrm>
            <a:off x="7669571" y="15368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1" name="AutoShape 14">
            <a:extLst>
              <a:ext uri="{FF2B5EF4-FFF2-40B4-BE49-F238E27FC236}">
                <a16:creationId xmlns:a16="http://schemas.microsoft.com/office/drawing/2014/main" xmlns="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986" y="1143608"/>
            <a:ext cx="1578807" cy="342900"/>
          </a:xfrm>
          <a:prstGeom prst="roundRect">
            <a:avLst>
              <a:gd name="adj" fmla="val 16667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altLang="ru-RU" sz="1400" b="1" dirty="0">
                <a:latin typeface="Calibri" panose="020F0502020204030204" pitchFamily="34" charset="0"/>
              </a:rPr>
              <a:t>585,6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xmlns="" id="{15AA7EB7-4852-486C-BDAC-2381F8B6F17D}"/>
              </a:ext>
            </a:extLst>
          </p:cNvPr>
          <p:cNvSpPr/>
          <p:nvPr/>
        </p:nvSpPr>
        <p:spPr>
          <a:xfrm>
            <a:off x="0" y="0"/>
            <a:ext cx="9144000" cy="5601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AB6328B-7E86-4AE4-8FAE-CBFE9B43DB34}"/>
              </a:ext>
            </a:extLst>
          </p:cNvPr>
          <p:cNvSpPr/>
          <p:nvPr/>
        </p:nvSpPr>
        <p:spPr>
          <a:xfrm>
            <a:off x="0" y="-8143"/>
            <a:ext cx="9133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ЭКОНОМИЧЕСКИЕ И СОЦИАЛЬНЫЕ ПОКАЗАТЕЛИ </a:t>
            </a:r>
          </a:p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ЯНВАРЬ 2026 ГОДА</a:t>
            </a:r>
            <a:endParaRPr lang="ru-RU" sz="105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:a16="http://schemas.microsoft.com/office/drawing/2014/main" xmlns="" id="{4A63DC32-FF00-45B4-8CA6-41D298541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83" t="15220" r="14738" b="12831"/>
          <a:stretch/>
        </p:blipFill>
        <p:spPr>
          <a:xfrm>
            <a:off x="174674" y="888788"/>
            <a:ext cx="1212652" cy="1202143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101" name="Picture 2" descr="Picture background">
            <a:extLst>
              <a:ext uri="{FF2B5EF4-FFF2-40B4-BE49-F238E27FC236}">
                <a16:creationId xmlns:a16="http://schemas.microsoft.com/office/drawing/2014/main" xmlns="" id="{75DBB773-9D3D-40D9-841C-3A90AFB55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08" y="3002541"/>
            <a:ext cx="1204559" cy="117426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безработный гражданин">
            <a:extLst>
              <a:ext uri="{FF2B5EF4-FFF2-40B4-BE49-F238E27FC236}">
                <a16:creationId xmlns:a16="http://schemas.microsoft.com/office/drawing/2014/main" xmlns="" id="{26AB3B04-894C-434E-AFEB-0F0A8FC06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48" y="4769828"/>
            <a:ext cx="1203022" cy="1195181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xmlns="" id="{DDD82245-961C-4CA6-989D-2665D8EB3A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247098" y="5586036"/>
            <a:ext cx="1179775" cy="1120875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xmlns="" id="{C876117C-99FF-4442-8F68-08EE6D31C8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12167" r="11691" b="12040"/>
          <a:stretch/>
        </p:blipFill>
        <p:spPr>
          <a:xfrm>
            <a:off x="247098" y="4033327"/>
            <a:ext cx="1199046" cy="117575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B6CCDC23-923A-4998-AED0-7F02A5F42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438" y="932214"/>
            <a:ext cx="1220201" cy="115778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xmlns="" id="{F17600B1-7CB8-4C4D-9D4B-9C871CB1DC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49105" y="1459438"/>
            <a:ext cx="1310754" cy="4267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445E20DA-2D05-437E-AD16-3421A850035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5585" t="2573" r="19835" b="29232"/>
          <a:stretch/>
        </p:blipFill>
        <p:spPr>
          <a:xfrm>
            <a:off x="156984" y="2420809"/>
            <a:ext cx="1206180" cy="117863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graphicFrame>
        <p:nvGraphicFramePr>
          <p:cNvPr id="84" name="Таблица 83">
            <a:extLst>
              <a:ext uri="{FF2B5EF4-FFF2-40B4-BE49-F238E27FC236}">
                <a16:creationId xmlns:a16="http://schemas.microsoft.com/office/drawing/2014/main" xmlns="" id="{A21E29FC-A18F-441A-A2CF-5FA81711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68086"/>
              </p:ext>
            </p:extLst>
          </p:nvPr>
        </p:nvGraphicFramePr>
        <p:xfrm>
          <a:off x="1607473" y="3056741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xmlns="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9185131"/>
                  </a:ext>
                </a:extLst>
              </a:tr>
            </a:tbl>
          </a:graphicData>
        </a:graphic>
      </p:graphicFrame>
      <p:graphicFrame>
        <p:nvGraphicFramePr>
          <p:cNvPr id="85" name="Таблица 84">
            <a:extLst>
              <a:ext uri="{FF2B5EF4-FFF2-40B4-BE49-F238E27FC236}">
                <a16:creationId xmlns:a16="http://schemas.microsoft.com/office/drawing/2014/main" xmlns="" id="{40F7504F-A35B-4E01-B23F-251288C39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16646"/>
              </p:ext>
            </p:extLst>
          </p:nvPr>
        </p:nvGraphicFramePr>
        <p:xfrm>
          <a:off x="1264038" y="1845597"/>
          <a:ext cx="1116039" cy="306174"/>
        </p:xfrm>
        <a:graphic>
          <a:graphicData uri="http://schemas.openxmlformats.org/drawingml/2006/table">
            <a:tbl>
              <a:tblPr/>
              <a:tblGrid>
                <a:gridCol w="1116039">
                  <a:extLst>
                    <a:ext uri="{9D8B030D-6E8A-4147-A177-3AD203B41FA5}">
                      <a16:colId xmlns:a16="http://schemas.microsoft.com/office/drawing/2014/main" xmlns="" val="1139748179"/>
                    </a:ext>
                  </a:extLst>
                </a:gridCol>
              </a:tblGrid>
              <a:tr h="153774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11392"/>
                  </a:ext>
                </a:extLst>
              </a:tr>
              <a:tr h="138198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9185131"/>
                  </a:ext>
                </a:extLst>
              </a:tr>
            </a:tbl>
          </a:graphicData>
        </a:graphic>
      </p:graphicFrame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xmlns="" id="{6C938C30-19FF-4FBE-B025-C3FD8B6ECDA7}"/>
              </a:ext>
            </a:extLst>
          </p:cNvPr>
          <p:cNvSpPr/>
          <p:nvPr/>
        </p:nvSpPr>
        <p:spPr>
          <a:xfrm>
            <a:off x="3076485" y="1765627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37,1 % меньше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586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51604" y="4813013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7599" y="5342727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874" y="2424527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0564" y="2864260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6782" y="3833891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56890" y="4346285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46783" y="3406768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169855" y="5850221"/>
            <a:ext cx="885914" cy="501742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51810" y="1398397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841817151"/>
              </p:ext>
            </p:extLst>
          </p:nvPr>
        </p:nvGraphicFramePr>
        <p:xfrm>
          <a:off x="1225625" y="1225434"/>
          <a:ext cx="7930546" cy="5632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9" y="1957904"/>
            <a:ext cx="928288" cy="42876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20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6018051" y="1512665"/>
            <a:ext cx="1206770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(41,5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5783925" y="2015032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(54,1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5564723" y="2485428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(86,8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5253707" y="3454763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4908909" y="3956339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(60,8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4660680" y="4438881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(53,7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4127853" y="4925309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(54,2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4067653" y="5411737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(87,1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4004844" y="591397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(38,4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0FA2BBE1-4BE3-4830-A149-AE41C35DCB34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Picture background">
            <a:extLst>
              <a:ext uri="{FF2B5EF4-FFF2-40B4-BE49-F238E27FC236}">
                <a16:creationId xmlns:a16="http://schemas.microsoft.com/office/drawing/2014/main" xmlns="" id="{9313E7E8-3F26-42EB-8793-0558D739C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74534DDA-5238-4BD5-A91F-F81A00B52F75}"/>
              </a:ext>
            </a:extLst>
          </p:cNvPr>
          <p:cNvSpPr txBox="1"/>
          <p:nvPr/>
        </p:nvSpPr>
        <p:spPr>
          <a:xfrm>
            <a:off x="1198326" y="286552"/>
            <a:ext cx="78463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ТЕМП РОСТА СРЕДНЕМЕСЯЧНОЙ ЗАРАБОТНОЙ ПЛАТЫ, </a:t>
            </a: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январь 2026г. к январю 2025г.,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19846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DDAC026-6AC6-403A-820E-7E7603F312FC}"/>
              </a:ext>
            </a:extLst>
          </p:cNvPr>
          <p:cNvSpPr/>
          <p:nvPr/>
        </p:nvSpPr>
        <p:spPr>
          <a:xfrm>
            <a:off x="-2" y="3429000"/>
            <a:ext cx="9144000" cy="34349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5925" y="1554877"/>
            <a:ext cx="22522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Покупательная способность заработной платы определяется количеством наборов прожиточного минимума, которые можно на нее приобрести.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5A3131-A203-486A-91C9-3D0A2BF07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8189" y="6696364"/>
            <a:ext cx="345810" cy="161636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21</a:t>
            </a:fld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 r="13287"/>
          <a:stretch/>
        </p:blipFill>
        <p:spPr>
          <a:xfrm>
            <a:off x="6439261" y="4553292"/>
            <a:ext cx="2465592" cy="2212546"/>
          </a:xfrm>
          <a:prstGeom prst="rect">
            <a:avLst/>
          </a:prstGeom>
          <a:effectLst>
            <a:softEdge rad="368300"/>
          </a:effec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48643496"/>
              </p:ext>
            </p:extLst>
          </p:nvPr>
        </p:nvGraphicFramePr>
        <p:xfrm>
          <a:off x="328912" y="1389268"/>
          <a:ext cx="6096000" cy="3532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1962731" y="3933006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110,5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4173316" y="3933007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93,2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1CD53C12-EB0B-4092-8F5A-7C0EA52AE046}"/>
              </a:ext>
            </a:extLst>
          </p:cNvPr>
          <p:cNvCxnSpPr>
            <a:cxnSpLocks/>
          </p:cNvCxnSpPr>
          <p:nvPr/>
        </p:nvCxnSpPr>
        <p:spPr>
          <a:xfrm rot="10800000">
            <a:off x="5061410" y="4067574"/>
            <a:ext cx="357186" cy="158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51">
            <a:extLst>
              <a:ext uri="{FF2B5EF4-FFF2-40B4-BE49-F238E27FC236}">
                <a16:creationId xmlns:a16="http://schemas.microsoft.com/office/drawing/2014/main" xmlns="" id="{1BE72831-24AB-483F-B571-A26C51F94153}"/>
              </a:ext>
            </a:extLst>
          </p:cNvPr>
          <p:cNvSpPr txBox="1"/>
          <p:nvPr/>
        </p:nvSpPr>
        <p:spPr>
          <a:xfrm>
            <a:off x="328912" y="4962571"/>
            <a:ext cx="6096000" cy="646331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прожиточного минимума трудоспособного населения: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01.01.2025 – 18169 руб.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01.01.2026 – 19405 руб.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EF94456D-7289-4E04-8040-F0333F66F3A6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05D635F-0503-42C2-8B97-B648CD697C0C}"/>
              </a:ext>
            </a:extLst>
          </p:cNvPr>
          <p:cNvSpPr/>
          <p:nvPr/>
        </p:nvSpPr>
        <p:spPr>
          <a:xfrm>
            <a:off x="1045428" y="299827"/>
            <a:ext cx="80044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sp>
        <p:nvSpPr>
          <p:cNvPr id="21" name="Скругленный прямоугольник 33">
            <a:extLst>
              <a:ext uri="{FF2B5EF4-FFF2-40B4-BE49-F238E27FC236}">
                <a16:creationId xmlns:a16="http://schemas.microsoft.com/office/drawing/2014/main" xmlns="" id="{77C24B09-5B7E-403E-B1BF-A641B63E40C2}"/>
              </a:ext>
            </a:extLst>
          </p:cNvPr>
          <p:cNvSpPr/>
          <p:nvPr/>
        </p:nvSpPr>
        <p:spPr>
          <a:xfrm>
            <a:off x="5418596" y="3743808"/>
            <a:ext cx="836925" cy="46619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снижения (роста), %</a:t>
            </a:r>
          </a:p>
        </p:txBody>
      </p:sp>
      <p:pic>
        <p:nvPicPr>
          <p:cNvPr id="22" name="Рисунок 21" descr="shopcart_0.png">
            <a:extLst>
              <a:ext uri="{FF2B5EF4-FFF2-40B4-BE49-F238E27FC236}">
                <a16:creationId xmlns:a16="http://schemas.microsoft.com/office/drawing/2014/main" xmlns="" id="{0F600323-86CE-4C25-AA06-104C0E5937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3411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D0984D4A-515A-444C-BD5A-FC9230234C72}"/>
              </a:ext>
            </a:extLst>
          </p:cNvPr>
          <p:cNvSpPr/>
          <p:nvPr/>
        </p:nvSpPr>
        <p:spPr>
          <a:xfrm rot="10800000">
            <a:off x="-2" y="161159"/>
            <a:ext cx="9144000" cy="529664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841932286"/>
              </p:ext>
            </p:extLst>
          </p:nvPr>
        </p:nvGraphicFramePr>
        <p:xfrm>
          <a:off x="240999" y="1443149"/>
          <a:ext cx="8550876" cy="372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24"/>
          <p:cNvSpPr txBox="1"/>
          <p:nvPr/>
        </p:nvSpPr>
        <p:spPr>
          <a:xfrm rot="16200000">
            <a:off x="-303623" y="4342582"/>
            <a:ext cx="2599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</a:t>
            </a:r>
          </a:p>
        </p:txBody>
      </p:sp>
      <p:sp>
        <p:nvSpPr>
          <p:cNvPr id="8" name="TextBox 24"/>
          <p:cNvSpPr txBox="1"/>
          <p:nvPr/>
        </p:nvSpPr>
        <p:spPr>
          <a:xfrm rot="16200000">
            <a:off x="3876873" y="4916173"/>
            <a:ext cx="216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</a:t>
            </a:r>
          </a:p>
        </p:txBody>
      </p:sp>
      <p:sp>
        <p:nvSpPr>
          <p:cNvPr id="9" name="TextBox 34"/>
          <p:cNvSpPr txBox="1"/>
          <p:nvPr/>
        </p:nvSpPr>
        <p:spPr>
          <a:xfrm rot="16200000">
            <a:off x="1455378" y="4692109"/>
            <a:ext cx="2231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Транспортировка и хранение</a:t>
            </a:r>
          </a:p>
        </p:txBody>
      </p:sp>
      <p:sp>
        <p:nvSpPr>
          <p:cNvPr id="10" name="TextBox 28"/>
          <p:cNvSpPr txBox="1"/>
          <p:nvPr/>
        </p:nvSpPr>
        <p:spPr>
          <a:xfrm rot="16200000">
            <a:off x="998957" y="4045686"/>
            <a:ext cx="1547574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</a:p>
        </p:txBody>
      </p:sp>
      <p:sp>
        <p:nvSpPr>
          <p:cNvPr id="11" name="TextBox 36"/>
          <p:cNvSpPr txBox="1"/>
          <p:nvPr/>
        </p:nvSpPr>
        <p:spPr>
          <a:xfrm rot="16200000">
            <a:off x="4983649" y="4606025"/>
            <a:ext cx="1547656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2" name="TextBox 38"/>
          <p:cNvSpPr txBox="1"/>
          <p:nvPr/>
        </p:nvSpPr>
        <p:spPr>
          <a:xfrm rot="16200000">
            <a:off x="2558868" y="4579362"/>
            <a:ext cx="1621283" cy="27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6" name="TextBox 40"/>
          <p:cNvSpPr txBox="1"/>
          <p:nvPr/>
        </p:nvSpPr>
        <p:spPr>
          <a:xfrm rot="16200000">
            <a:off x="6136589" y="5272474"/>
            <a:ext cx="2466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3033084" y="4858709"/>
            <a:ext cx="2226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Сельское и лесное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5449439" y="5050946"/>
            <a:ext cx="219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129318" y="5170896"/>
            <a:ext cx="2119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C8D1367-F6D0-4554-9925-FD42791B3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514" y="6570887"/>
            <a:ext cx="360219" cy="2519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22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5A6DF253-49B0-4F2A-ADEB-326E7124A80F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45146336-2634-4E69-8D97-3C118BD53FF7}"/>
              </a:ext>
            </a:extLst>
          </p:cNvPr>
          <p:cNvSpPr/>
          <p:nvPr/>
        </p:nvSpPr>
        <p:spPr>
          <a:xfrm>
            <a:off x="1045428" y="115660"/>
            <a:ext cx="80044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pic>
        <p:nvPicPr>
          <p:cNvPr id="24" name="Рисунок 23" descr="shopcart_0.png">
            <a:extLst>
              <a:ext uri="{FF2B5EF4-FFF2-40B4-BE49-F238E27FC236}">
                <a16:creationId xmlns:a16="http://schemas.microsoft.com/office/drawing/2014/main" xmlns="" id="{991C8108-75B0-45D5-9B93-C81BDFB57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334B2941-ABCB-45EC-BDDA-13B3036A868D}"/>
              </a:ext>
            </a:extLst>
          </p:cNvPr>
          <p:cNvCxnSpPr>
            <a:cxnSpLocks/>
          </p:cNvCxnSpPr>
          <p:nvPr/>
        </p:nvCxnSpPr>
        <p:spPr>
          <a:xfrm flipV="1">
            <a:off x="1136864" y="498731"/>
            <a:ext cx="7646917" cy="18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E6673E3-9AF1-4F2D-8515-65F570AABBDA}"/>
              </a:ext>
            </a:extLst>
          </p:cNvPr>
          <p:cNvSpPr txBox="1"/>
          <p:nvPr/>
        </p:nvSpPr>
        <p:spPr>
          <a:xfrm>
            <a:off x="1086151" y="563229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ПО ВИДАМ 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238013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F8A0F24C-37A5-4306-8436-B6A7E2F1C17F}"/>
              </a:ext>
            </a:extLst>
          </p:cNvPr>
          <p:cNvSpPr/>
          <p:nvPr/>
        </p:nvSpPr>
        <p:spPr>
          <a:xfrm>
            <a:off x="-1746" y="646783"/>
            <a:ext cx="9144000" cy="621012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D10C36AF-EC2B-4E02-BA02-228C06BB4C41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34805" y="1406700"/>
            <a:ext cx="3300734" cy="99337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45000"/>
                  <a:lumOff val="5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3803804897"/>
              </p:ext>
            </p:extLst>
          </p:nvPr>
        </p:nvGraphicFramePr>
        <p:xfrm>
          <a:off x="4418262" y="3410349"/>
          <a:ext cx="4857752" cy="3246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768565" y="1585835"/>
            <a:ext cx="33259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заявленных работодателями вакансий –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BE72831-24AB-483F-B571-A26C51F94153}"/>
              </a:ext>
            </a:extLst>
          </p:cNvPr>
          <p:cNvSpPr txBox="1"/>
          <p:nvPr/>
        </p:nvSpPr>
        <p:spPr>
          <a:xfrm>
            <a:off x="8399492" y="5258734"/>
            <a:ext cx="695049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 роста, %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8167075" y="5526767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5458555" y="5915304"/>
            <a:ext cx="1388583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2025 года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7086331" y="5907861"/>
            <a:ext cx="1364105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2026 года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FDC57628-C58B-46B4-BB37-D174E22A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9705" y="6672205"/>
            <a:ext cx="424295" cy="18976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23</a:t>
            </a:fld>
            <a:endParaRPr lang="ru-RU" sz="105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9" y="3945688"/>
            <a:ext cx="4604951" cy="2522922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5413803" y="5352039"/>
            <a:ext cx="739043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в 18 раз 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29532384"/>
              </p:ext>
            </p:extLst>
          </p:nvPr>
        </p:nvGraphicFramePr>
        <p:xfrm>
          <a:off x="-3493" y="468177"/>
          <a:ext cx="5831725" cy="4238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TextBox 51">
            <a:extLst>
              <a:ext uri="{FF2B5EF4-FFF2-40B4-BE49-F238E27FC236}">
                <a16:creationId xmlns:a16="http://schemas.microsoft.com/office/drawing/2014/main" xmlns="" id="{1BE72831-24AB-483F-B571-A26C51F94153}"/>
              </a:ext>
            </a:extLst>
          </p:cNvPr>
          <p:cNvSpPr txBox="1"/>
          <p:nvPr/>
        </p:nvSpPr>
        <p:spPr>
          <a:xfrm>
            <a:off x="1423320" y="1318881"/>
            <a:ext cx="3109847" cy="36933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безработицы, %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1199489" y="2939220"/>
            <a:ext cx="848502" cy="24642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01.01.2026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3524659" y="2939220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2AFF1D7E-4D3C-405D-A9A3-5F10E9536BAF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ЗАНЯТОСТЬ НАСЕЛЕНИЯ</a:t>
            </a:r>
          </a:p>
        </p:txBody>
      </p:sp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xmlns="" id="{9A67ABAC-C2CC-4963-B47C-E11E0FDB3A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88730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01F0DC7-A776-48BF-A0BC-AE6A34A599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56" t="3473" r="3987" b="4316"/>
          <a:stretch/>
        </p:blipFill>
        <p:spPr>
          <a:xfrm rot="10800000" flipV="1">
            <a:off x="167395" y="54203"/>
            <a:ext cx="864700" cy="824509"/>
          </a:xfrm>
          <a:prstGeom prst="ellipse">
            <a:avLst/>
          </a:prstGeom>
        </p:spPr>
      </p:pic>
      <p:sp>
        <p:nvSpPr>
          <p:cNvPr id="45" name="TextBox 1">
            <a:extLst>
              <a:ext uri="{FF2B5EF4-FFF2-40B4-BE49-F238E27FC236}">
                <a16:creationId xmlns:a16="http://schemas.microsoft.com/office/drawing/2014/main" xmlns="" id="{64FC594D-3366-413F-8577-944A0E964226}"/>
              </a:ext>
            </a:extLst>
          </p:cNvPr>
          <p:cNvSpPr txBox="1"/>
          <p:nvPr/>
        </p:nvSpPr>
        <p:spPr>
          <a:xfrm>
            <a:off x="4827045" y="6435053"/>
            <a:ext cx="4706830" cy="3562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на 01.02.2026 безработные граждане отсутствуют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8168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7BEF044-06DA-4438-B05E-15E5E1562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852"/>
            <a:ext cx="9143999" cy="5875148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270696960"/>
              </p:ext>
            </p:extLst>
          </p:nvPr>
        </p:nvGraphicFramePr>
        <p:xfrm>
          <a:off x="245660" y="1223124"/>
          <a:ext cx="7901131" cy="2415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782458924"/>
              </p:ext>
            </p:extLst>
          </p:nvPr>
        </p:nvGraphicFramePr>
        <p:xfrm>
          <a:off x="2064349" y="3818362"/>
          <a:ext cx="6675614" cy="2952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2127696" y="1897861"/>
            <a:ext cx="569263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2109614" y="2847634"/>
            <a:ext cx="56926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200,0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2412327" y="2254856"/>
            <a:ext cx="334093" cy="17792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2412327" y="2530777"/>
            <a:ext cx="334093" cy="164634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BE72831-24AB-483F-B571-A26C51F94153}"/>
              </a:ext>
            </a:extLst>
          </p:cNvPr>
          <p:cNvSpPr txBox="1"/>
          <p:nvPr/>
        </p:nvSpPr>
        <p:spPr>
          <a:xfrm>
            <a:off x="2696959" y="2322273"/>
            <a:ext cx="1218472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6261194" y="6055973"/>
            <a:ext cx="50289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88,5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5602324" y="6052905"/>
            <a:ext cx="520762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3889584" y="6052905"/>
            <a:ext cx="500411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A01AEF9-43DA-49FA-9C07-C0D7620B156D}"/>
              </a:ext>
            </a:extLst>
          </p:cNvPr>
          <p:cNvSpPr txBox="1"/>
          <p:nvPr/>
        </p:nvSpPr>
        <p:spPr>
          <a:xfrm>
            <a:off x="3171839" y="6055973"/>
            <a:ext cx="51671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26,1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xmlns="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6914454" y="6214212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1BE72831-24AB-483F-B571-A26C51F94153}"/>
              </a:ext>
            </a:extLst>
          </p:cNvPr>
          <p:cNvSpPr txBox="1"/>
          <p:nvPr/>
        </p:nvSpPr>
        <p:spPr>
          <a:xfrm>
            <a:off x="7107965" y="5983380"/>
            <a:ext cx="914806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325414" y="1834815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2025 года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325414" y="2736668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2026 года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3035808" y="6306838"/>
            <a:ext cx="1385864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2025 года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xmlns="" id="{735E1950-2DC6-4E53-BECD-84024F8A1186}"/>
              </a:ext>
            </a:extLst>
          </p:cNvPr>
          <p:cNvSpPr txBox="1"/>
          <p:nvPr/>
        </p:nvSpPr>
        <p:spPr>
          <a:xfrm>
            <a:off x="5551485" y="6306838"/>
            <a:ext cx="1419418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2026 года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3430DFD-7F12-42AB-BE16-9A64FDCD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3556" y="6683592"/>
            <a:ext cx="479223" cy="1744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24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47E0C503-423C-4798-9E7D-270DCB542860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49438889-08B1-44DC-8F9E-FA791873161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025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975882"/>
            <a:ext cx="9144793" cy="58770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080875"/>
              </p:ext>
            </p:extLst>
          </p:nvPr>
        </p:nvGraphicFramePr>
        <p:xfrm>
          <a:off x="142844" y="1872473"/>
          <a:ext cx="8858312" cy="4549761"/>
        </p:xfrm>
        <a:graphic>
          <a:graphicData uri="http://schemas.openxmlformats.org/drawingml/2006/table">
            <a:tbl>
              <a:tblPr/>
              <a:tblGrid>
                <a:gridCol w="32285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73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41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13282">
                <a:tc row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</a:t>
                      </a:r>
                      <a:r>
                        <a:rPr lang="ru-RU" sz="1400" baseline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2025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</a:t>
                      </a:r>
                      <a:r>
                        <a:rPr lang="ru-RU" sz="1400" baseline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2026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Отклонение</a:t>
                      </a:r>
                    </a:p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(+,-)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Абсол.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Относ,%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лиц, совершивших преступления, (человек)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-100,0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 них несовершеннолетних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женщин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-100,0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учащихся, студентов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не имеющих постоянного источника дохода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-100,0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из них: безработных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7461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состоянии алкогольного опьянения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-100,0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ранее совершавших преступления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-100,0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16296" y="1305881"/>
            <a:ext cx="611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лиц, совершивших преступления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DC7923A-DDB4-49B0-8161-CE3C5131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2710" y="6724234"/>
            <a:ext cx="498490" cy="133765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25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93E9E75-A8ED-4352-94F2-B83D7436F396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000E656-C98E-4E77-AD3D-73624A0AE73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>
            <a:extLst>
              <a:ext uri="{FF2B5EF4-FFF2-40B4-BE49-F238E27FC236}">
                <a16:creationId xmlns:a16="http://schemas.microsoft.com/office/drawing/2014/main" xmlns="" id="{91F297D0-CD95-4CFC-80EE-DC291DEF7E4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5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E67F99C-5BC5-4FAC-BD9D-E7D1EA60F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02169"/>
            <a:ext cx="9143999" cy="60706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ECF71D-7044-4F04-8124-3831142E4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3732" y="6628571"/>
            <a:ext cx="406399" cy="229429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26</a:t>
            </a:fld>
            <a:endParaRPr lang="ru-RU" sz="105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https://img2.freepng.ru/20180711/yei/kisspng-brand-line-angle-box-banner-5b4652550e2755.1213686915313352530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4" descr="https://img2.freepng.ru/20180711/yei/kisspng-brand-line-angle-box-banner-5b4652550e2755.12136869153133525305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DEECEF"/>
              </a:clrFrom>
              <a:clrTo>
                <a:srgbClr val="DEECE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50264" t="33824" r="835" b="30075"/>
          <a:stretch/>
        </p:blipFill>
        <p:spPr>
          <a:xfrm>
            <a:off x="2294792" y="4008988"/>
            <a:ext cx="5138111" cy="2117748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0083" y="3907298"/>
            <a:ext cx="3566888" cy="26751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972" y="3821910"/>
            <a:ext cx="2392644" cy="271927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725616" y="4426068"/>
            <a:ext cx="348175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Зарегистрировано браков 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январь 202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года – 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Расторгнуто браков –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январь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года – </a:t>
            </a:r>
            <a:r>
              <a:rPr lang="en-US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7380" y="1615419"/>
            <a:ext cx="50745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государственной статистической отчетности численность постоянного населения городского округа на 01.01.2025 - 16829 чел., что составляет 0,6 % от всего населения Нижегородской области.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5974" y="1484552"/>
            <a:ext cx="4017612" cy="3407959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823C1DF-B1C8-4CEF-A487-0A77ED20ADA5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FB836B99-B77A-4E3D-8A20-F321D98D82CE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 ДАННЫМ ОТДЕЛА ЗАГС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D4EA0BA-C725-41C5-B318-B701B59851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0" y="133006"/>
            <a:ext cx="653112" cy="77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91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59B653FF-7910-4368-B6BA-A800D3CD8AB3}"/>
              </a:ext>
            </a:extLst>
          </p:cNvPr>
          <p:cNvSpPr/>
          <p:nvPr/>
        </p:nvSpPr>
        <p:spPr>
          <a:xfrm>
            <a:off x="-17502" y="860121"/>
            <a:ext cx="9161499" cy="599443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30744638"/>
              </p:ext>
            </p:extLst>
          </p:nvPr>
        </p:nvGraphicFramePr>
        <p:xfrm>
          <a:off x="267927" y="1160488"/>
          <a:ext cx="4211782" cy="2426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88705785"/>
              </p:ext>
            </p:extLst>
          </p:nvPr>
        </p:nvGraphicFramePr>
        <p:xfrm>
          <a:off x="344550" y="4030043"/>
          <a:ext cx="4313382" cy="284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AutoShape 8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0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2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TextBox 2"/>
          <p:cNvSpPr txBox="1"/>
          <p:nvPr/>
        </p:nvSpPr>
        <p:spPr>
          <a:xfrm rot="16200000">
            <a:off x="-245026" y="5318748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sp>
        <p:nvSpPr>
          <p:cNvPr id="17" name="TextBox 2"/>
          <p:cNvSpPr txBox="1"/>
          <p:nvPr/>
        </p:nvSpPr>
        <p:spPr>
          <a:xfrm rot="16200000">
            <a:off x="-272186" y="240023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pic>
        <p:nvPicPr>
          <p:cNvPr id="1045" name="Picture 21" descr="http://www.shreveportmunicipalauditorium.com/wp-content/uploads/2016/07/fancyline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8746" y="3650645"/>
            <a:ext cx="4717764" cy="28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E8DB9653-E3A8-4231-BA00-1F64FA328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9235" y="6578599"/>
            <a:ext cx="1514763" cy="28802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3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336027" y="3094713"/>
            <a:ext cx="508000" cy="20637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91,7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88459" y="655716"/>
            <a:ext cx="4646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xmlns="" id="{41302D86-E6C4-47C6-8B00-10130E8D4276}"/>
              </a:ext>
            </a:extLst>
          </p:cNvPr>
          <p:cNvSpPr/>
          <p:nvPr/>
        </p:nvSpPr>
        <p:spPr bwMode="auto">
          <a:xfrm>
            <a:off x="4771128" y="2429453"/>
            <a:ext cx="3987869" cy="419965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результат</a:t>
            </a:r>
            <a:r>
              <a:rPr lang="ru-RU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CF49165-BBEE-476D-AB59-B3655DABD6F0}"/>
              </a:ext>
            </a:extLst>
          </p:cNvPr>
          <p:cNvSpPr txBox="1"/>
          <p:nvPr/>
        </p:nvSpPr>
        <p:spPr>
          <a:xfrm rot="10800000" flipV="1">
            <a:off x="4794660" y="4325618"/>
            <a:ext cx="197040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январь - декабрь  2024 года</a:t>
            </a:r>
          </a:p>
          <a:p>
            <a:pPr algn="ctr"/>
            <a:endParaRPr lang="ru-RU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21E4AA9-4F2A-4A14-BF2D-E6DE59001DCB}"/>
              </a:ext>
            </a:extLst>
          </p:cNvPr>
          <p:cNvSpPr txBox="1"/>
          <p:nvPr/>
        </p:nvSpPr>
        <p:spPr>
          <a:xfrm>
            <a:off x="7002832" y="4314067"/>
            <a:ext cx="19185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январь - декабрь 2025 года </a:t>
            </a:r>
          </a:p>
          <a:p>
            <a:pPr algn="ctr"/>
            <a:endParaRPr lang="ru-RU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3ED2764-33D6-45AE-A20B-E36107C345B1}"/>
              </a:ext>
            </a:extLst>
          </p:cNvPr>
          <p:cNvSpPr/>
          <p:nvPr/>
        </p:nvSpPr>
        <p:spPr>
          <a:xfrm>
            <a:off x="4657931" y="4518726"/>
            <a:ext cx="42380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E60E1B5B-F969-41AF-A71E-C65EF5D0F579}"/>
              </a:ext>
            </a:extLst>
          </p:cNvPr>
          <p:cNvCxnSpPr>
            <a:cxnSpLocks/>
          </p:cNvCxnSpPr>
          <p:nvPr/>
        </p:nvCxnSpPr>
        <p:spPr>
          <a:xfrm>
            <a:off x="4794613" y="4563434"/>
            <a:ext cx="40344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0C67891-3F75-40D6-8D82-7B2762299A3D}"/>
              </a:ext>
            </a:extLst>
          </p:cNvPr>
          <p:cNvSpPr txBox="1"/>
          <p:nvPr/>
        </p:nvSpPr>
        <p:spPr>
          <a:xfrm flipH="1">
            <a:off x="7262139" y="2818593"/>
            <a:ext cx="10541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+ 903 807,8</a:t>
            </a:r>
          </a:p>
        </p:txBody>
      </p:sp>
      <p:sp>
        <p:nvSpPr>
          <p:cNvPr id="13" name="Стрелка вниз 12"/>
          <p:cNvSpPr/>
          <p:nvPr/>
        </p:nvSpPr>
        <p:spPr>
          <a:xfrm rot="10800000">
            <a:off x="7508633" y="3224558"/>
            <a:ext cx="637280" cy="1144678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">
            <a:extLst>
              <a:ext uri="{FF2B5EF4-FFF2-40B4-BE49-F238E27FC236}">
                <a16:creationId xmlns:a16="http://schemas.microsoft.com/office/drawing/2014/main" xmlns="" id="{A0572A91-692A-D33B-5E83-7366BB85C232}"/>
              </a:ext>
            </a:extLst>
          </p:cNvPr>
          <p:cNvSpPr/>
          <p:nvPr/>
        </p:nvSpPr>
        <p:spPr>
          <a:xfrm>
            <a:off x="1555136" y="6150633"/>
            <a:ext cx="558335" cy="20305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60,5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D0C67891-3F75-40D6-8D82-7B2762299A3D}"/>
              </a:ext>
            </a:extLst>
          </p:cNvPr>
          <p:cNvSpPr txBox="1"/>
          <p:nvPr/>
        </p:nvSpPr>
        <p:spPr>
          <a:xfrm flipH="1">
            <a:off x="4976677" y="2809018"/>
            <a:ext cx="109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+ 961 429,9</a:t>
            </a:r>
          </a:p>
        </p:txBody>
      </p:sp>
      <p:sp>
        <p:nvSpPr>
          <p:cNvPr id="33" name="Стрелка вниз 32"/>
          <p:cNvSpPr/>
          <p:nvPr/>
        </p:nvSpPr>
        <p:spPr>
          <a:xfrm rot="10800000">
            <a:off x="5261237" y="3054077"/>
            <a:ext cx="637281" cy="1350622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45914028-A9DB-43B5-AFD7-BFA3DBF6777A}"/>
              </a:ext>
            </a:extLst>
          </p:cNvPr>
          <p:cNvSpPr/>
          <p:nvPr/>
        </p:nvSpPr>
        <p:spPr>
          <a:xfrm>
            <a:off x="0" y="1"/>
            <a:ext cx="9144000" cy="8460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2DD9C158-65D1-41AB-BA87-BAB596DEC54A}"/>
              </a:ext>
            </a:extLst>
          </p:cNvPr>
          <p:cNvSpPr/>
          <p:nvPr/>
        </p:nvSpPr>
        <p:spPr>
          <a:xfrm>
            <a:off x="1230371" y="296361"/>
            <a:ext cx="4563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grpSp>
        <p:nvGrpSpPr>
          <p:cNvPr id="41" name="그룹 52">
            <a:extLst>
              <a:ext uri="{FF2B5EF4-FFF2-40B4-BE49-F238E27FC236}">
                <a16:creationId xmlns:a16="http://schemas.microsoft.com/office/drawing/2014/main" xmlns="" id="{1CCFC9F4-911E-4F91-9A57-4DEF539662CE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2" name="자유형: 도형 53">
              <a:extLst>
                <a:ext uri="{FF2B5EF4-FFF2-40B4-BE49-F238E27FC236}">
                  <a16:creationId xmlns:a16="http://schemas.microsoft.com/office/drawing/2014/main" xmlns="" id="{6C4A8C15-5CF4-4864-B554-3B4DFF7F12FA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3" name="자유형: 도형 54">
              <a:extLst>
                <a:ext uri="{FF2B5EF4-FFF2-40B4-BE49-F238E27FC236}">
                  <a16:creationId xmlns:a16="http://schemas.microsoft.com/office/drawing/2014/main" xmlns="" id="{813E80D6-94B8-461B-9E52-E165DF52F698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4" name="자유형: 도형 55">
              <a:extLst>
                <a:ext uri="{FF2B5EF4-FFF2-40B4-BE49-F238E27FC236}">
                  <a16:creationId xmlns:a16="http://schemas.microsoft.com/office/drawing/2014/main" xmlns="" id="{74E64745-2F97-4CF5-93B5-ACC1136EF93F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5" name="자유형: 도형 56">
              <a:extLst>
                <a:ext uri="{FF2B5EF4-FFF2-40B4-BE49-F238E27FC236}">
                  <a16:creationId xmlns:a16="http://schemas.microsoft.com/office/drawing/2014/main" xmlns="" id="{7828A735-6656-44B0-9C6E-269248ABA9E3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6" name="자유형: 도형 57">
              <a:extLst>
                <a:ext uri="{FF2B5EF4-FFF2-40B4-BE49-F238E27FC236}">
                  <a16:creationId xmlns:a16="http://schemas.microsoft.com/office/drawing/2014/main" xmlns="" id="{F620559C-F2AD-48AD-AE1F-CA31BA6E7536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39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59B653FF-7910-4368-B6BA-A800D3CD8AB3}"/>
              </a:ext>
            </a:extLst>
          </p:cNvPr>
          <p:cNvSpPr/>
          <p:nvPr/>
        </p:nvSpPr>
        <p:spPr>
          <a:xfrm>
            <a:off x="-4391" y="890228"/>
            <a:ext cx="9144000" cy="596777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3991715292"/>
              </p:ext>
            </p:extLst>
          </p:nvPr>
        </p:nvGraphicFramePr>
        <p:xfrm>
          <a:off x="233479" y="1775860"/>
          <a:ext cx="3469050" cy="332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EEEC120-D874-4783-BD63-D2A9333E4587}"/>
              </a:ext>
            </a:extLst>
          </p:cNvPr>
          <p:cNvSpPr txBox="1"/>
          <p:nvPr/>
        </p:nvSpPr>
        <p:spPr>
          <a:xfrm>
            <a:off x="1685919" y="743620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80231905"/>
              </p:ext>
            </p:extLst>
          </p:nvPr>
        </p:nvGraphicFramePr>
        <p:xfrm>
          <a:off x="5111237" y="3183212"/>
          <a:ext cx="3932162" cy="3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"/>
          <p:cNvSpPr txBox="1"/>
          <p:nvPr/>
        </p:nvSpPr>
        <p:spPr>
          <a:xfrm rot="16200000">
            <a:off x="-294080" y="2693240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0" name="TextBox 2"/>
          <p:cNvSpPr txBox="1"/>
          <p:nvPr/>
        </p:nvSpPr>
        <p:spPr>
          <a:xfrm rot="16200000">
            <a:off x="4169075" y="490346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40396" y="2847851"/>
            <a:ext cx="581638" cy="28682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109,6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249193" y="3806797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AutoShape 2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4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36" y="1466581"/>
            <a:ext cx="2460342" cy="15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AutoShape 4" descr="https://banki.biz.ua/wp-content/uploads/2018/06/kak_vernut__dol_rus-1024x683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38085" y="2886448"/>
            <a:ext cx="574128" cy="25993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112,2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A8BD372C-2219-46F0-8532-933CDB73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76344" y="6578709"/>
            <a:ext cx="1567655" cy="271183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4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433" y="1317844"/>
            <a:ext cx="3073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Дебиторская задолженность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3249193" y="299934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430228" y="2815476"/>
            <a:ext cx="775069" cy="3677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15048" y="3541909"/>
            <a:ext cx="1149990" cy="4842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3447186172"/>
              </p:ext>
            </p:extLst>
          </p:nvPr>
        </p:nvGraphicFramePr>
        <p:xfrm>
          <a:off x="4611756" y="3635862"/>
          <a:ext cx="3712402" cy="235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71869" y="3245708"/>
            <a:ext cx="318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Кредиторская задолженность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7763499" y="523899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7986545" y="5532215"/>
            <a:ext cx="1131170" cy="4796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6902466" y="5925426"/>
            <a:ext cx="1050781" cy="24817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01.01.2026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5299046" y="5914406"/>
            <a:ext cx="1050930" cy="25414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01.01.2025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2687627" y="3657359"/>
            <a:ext cx="534407" cy="3558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73,5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1157946" y="3667780"/>
            <a:ext cx="534407" cy="27803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26,3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7165775" y="5661546"/>
            <a:ext cx="485285" cy="26582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7065045" y="5611328"/>
            <a:ext cx="499695" cy="31063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</a:rPr>
              <a:t>330,3*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7770003" y="5781491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8007200" y="5051554"/>
            <a:ext cx="744653" cy="3748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18DC02C0-7030-4F60-801B-A027EFF2AB4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0A839481-10C3-410C-B5EB-B3F8E91EDA08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E58982D4-0713-4440-A457-069B41C7B8DD}"/>
              </a:ext>
            </a:extLst>
          </p:cNvPr>
          <p:cNvCxnSpPr>
            <a:cxnSpLocks/>
          </p:cNvCxnSpPr>
          <p:nvPr/>
        </p:nvCxnSpPr>
        <p:spPr>
          <a:xfrm>
            <a:off x="1339913" y="465138"/>
            <a:ext cx="4345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34630B4F-D4BA-4331-AF7F-C7B0B0272C88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pSp>
        <p:nvGrpSpPr>
          <p:cNvPr id="45" name="그룹 52">
            <a:extLst>
              <a:ext uri="{FF2B5EF4-FFF2-40B4-BE49-F238E27FC236}">
                <a16:creationId xmlns:a16="http://schemas.microsoft.com/office/drawing/2014/main" xmlns="" id="{C14D0EDF-A33D-4B92-B108-D5809E285D78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8" name="자유형: 도형 53">
              <a:extLst>
                <a:ext uri="{FF2B5EF4-FFF2-40B4-BE49-F238E27FC236}">
                  <a16:creationId xmlns:a16="http://schemas.microsoft.com/office/drawing/2014/main" xmlns="" id="{7DBA5FD5-C792-420F-8565-A1ADF385DD10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xmlns="" id="{038FC96A-5092-48F6-9F14-86D4011364E9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xmlns="" id="{A67B736E-1A50-4A67-82D8-739694BE7774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xmlns="" id="{F8249C7E-FCB5-4AC3-AA91-D926C6D23870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xmlns="" id="{C1B32A0F-3703-470E-8319-5B29BC4240A9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38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A0461BC5-1C05-4F7E-A612-CEE58657B153}"/>
              </a:ext>
            </a:extLst>
          </p:cNvPr>
          <p:cNvSpPr/>
          <p:nvPr/>
        </p:nvSpPr>
        <p:spPr>
          <a:xfrm>
            <a:off x="0" y="1904227"/>
            <a:ext cx="9230628" cy="500609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8E07F80-8C71-4239-AE83-7A003277DABD}"/>
              </a:ext>
            </a:extLst>
          </p:cNvPr>
          <p:cNvSpPr txBox="1"/>
          <p:nvPr/>
        </p:nvSpPr>
        <p:spPr>
          <a:xfrm>
            <a:off x="192734" y="1387319"/>
            <a:ext cx="2388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 городскому округу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694E2CB-1403-4D91-A654-DE058607B9A2}"/>
              </a:ext>
            </a:extLst>
          </p:cNvPr>
          <p:cNvSpPr txBox="1"/>
          <p:nvPr/>
        </p:nvSpPr>
        <p:spPr>
          <a:xfrm>
            <a:off x="199339" y="2172078"/>
            <a:ext cx="2257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585,6</a:t>
            </a:r>
            <a:r>
              <a:rPr lang="ru-RU" sz="2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</a:t>
            </a:r>
          </a:p>
        </p:txBody>
      </p:sp>
      <p:sp>
        <p:nvSpPr>
          <p:cNvPr id="3" name="AutoShape 2" descr="https://sharij.net/wp-content/uploads/2016/05/les-1024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24" descr="https://wmpics.pics/dl-JD78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6" descr="https://wmpics.pics/dl-JD78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28" descr="https://wmpics.pics/dl-JD78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D3ABDEF-0905-411C-9B56-0A563450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10763" y="6614337"/>
            <a:ext cx="1533235" cy="25289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5</a:t>
            </a:fld>
            <a:endParaRPr lang="ru-RU" sz="1050" dirty="0">
              <a:solidFill>
                <a:prstClr val="black"/>
              </a:solidFill>
            </a:endParaRPr>
          </a:p>
        </p:txBody>
      </p: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xmlns="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8774388"/>
              </p:ext>
            </p:extLst>
          </p:nvPr>
        </p:nvGraphicFramePr>
        <p:xfrm>
          <a:off x="155575" y="4305718"/>
          <a:ext cx="4658630" cy="2498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0E5EFCD-195F-45D1-8F7B-65C742D9846E}"/>
              </a:ext>
            </a:extLst>
          </p:cNvPr>
          <p:cNvSpPr txBox="1"/>
          <p:nvPr/>
        </p:nvSpPr>
        <p:spPr>
          <a:xfrm>
            <a:off x="917575" y="4391370"/>
            <a:ext cx="3400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584D3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 городскому округу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xmlns="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7373172"/>
              </p:ext>
            </p:extLst>
          </p:nvPr>
        </p:nvGraphicFramePr>
        <p:xfrm>
          <a:off x="4791867" y="4377252"/>
          <a:ext cx="4438761" cy="2434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8AFCC6F-64ED-4AF8-BA79-5020C21F0DAD}"/>
              </a:ext>
            </a:extLst>
          </p:cNvPr>
          <p:cNvSpPr/>
          <p:nvPr/>
        </p:nvSpPr>
        <p:spPr>
          <a:xfrm>
            <a:off x="0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2AA1D816-562A-4DD5-9835-1F64499C517E}"/>
              </a:ext>
            </a:extLst>
          </p:cNvPr>
          <p:cNvSpPr/>
          <p:nvPr/>
        </p:nvSpPr>
        <p:spPr>
          <a:xfrm>
            <a:off x="1186648" y="267825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ОТГРУЗКА ТОВАРОВ (РАБОТ И УСЛУГ)</a:t>
            </a: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xmlns="" id="{EAE34B9C-9AFF-42A3-AA40-EDAC4CEDF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6"/>
          <a:stretch/>
        </p:blipFill>
        <p:spPr bwMode="auto">
          <a:xfrm>
            <a:off x="4615314" y="2605281"/>
            <a:ext cx="3387005" cy="24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784BD92F-DFDC-4DFA-ACC9-C416F6FEAD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2683" t="15220" r="14738" b="12831"/>
          <a:stretch/>
        </p:blipFill>
        <p:spPr>
          <a:xfrm>
            <a:off x="162657" y="114788"/>
            <a:ext cx="782219" cy="775440"/>
          </a:xfrm>
          <a:prstGeom prst="ellipse">
            <a:avLst/>
          </a:prstGeom>
          <a:ln w="57150">
            <a:solidFill>
              <a:srgbClr val="F3F3F3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D99AF51-49FC-4079-8AB9-94DA19025855}"/>
              </a:ext>
            </a:extLst>
          </p:cNvPr>
          <p:cNvSpPr txBox="1"/>
          <p:nvPr/>
        </p:nvSpPr>
        <p:spPr>
          <a:xfrm>
            <a:off x="199339" y="2960428"/>
            <a:ext cx="26574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66,3 %</a:t>
            </a:r>
          </a:p>
          <a:p>
            <a:r>
              <a:rPr lang="ru-RU" sz="1600" b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ценах</a:t>
            </a:r>
            <a:endParaRPr lang="ru-RU" sz="1600" b="1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305B6DE3-E24B-4CBE-AF92-09D53569B6E9}"/>
              </a:ext>
            </a:extLst>
          </p:cNvPr>
          <p:cNvSpPr/>
          <p:nvPr/>
        </p:nvSpPr>
        <p:spPr>
          <a:xfrm>
            <a:off x="186517" y="3759913"/>
            <a:ext cx="1453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62,9 %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534742" y="5964304"/>
            <a:ext cx="574128" cy="25993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138,1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072065" y="5964304"/>
            <a:ext cx="574128" cy="25993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62,9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017652" y="5991758"/>
            <a:ext cx="727853" cy="2795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%</a:t>
            </a:r>
          </a:p>
        </p:txBody>
      </p:sp>
      <p:cxnSp>
        <p:nvCxnSpPr>
          <p:cNvPr id="41" name="Прямая со стрелкой 40"/>
          <p:cNvCxnSpPr/>
          <p:nvPr/>
        </p:nvCxnSpPr>
        <p:spPr>
          <a:xfrm flipH="1">
            <a:off x="3784794" y="6157629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023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9771D62F-751C-4AC4-9F7C-325848F98B9D}"/>
              </a:ext>
            </a:extLst>
          </p:cNvPr>
          <p:cNvSpPr/>
          <p:nvPr/>
        </p:nvSpPr>
        <p:spPr>
          <a:xfrm>
            <a:off x="8608274" y="9607957"/>
            <a:ext cx="517425" cy="25808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48782655"/>
              </p:ext>
            </p:extLst>
          </p:nvPr>
        </p:nvGraphicFramePr>
        <p:xfrm>
          <a:off x="248550" y="2800516"/>
          <a:ext cx="4017817" cy="3158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997692" y="5371021"/>
            <a:ext cx="674561" cy="2746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88,7*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618554" y="5521475"/>
            <a:ext cx="253723" cy="485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6771570"/>
              </p:ext>
            </p:extLst>
          </p:nvPr>
        </p:nvGraphicFramePr>
        <p:xfrm>
          <a:off x="4507345" y="1754909"/>
          <a:ext cx="4636655" cy="376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 rot="16200000">
            <a:off x="4338230" y="3457660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EEEC120-D874-4783-BD63-D2A9333E4587}"/>
              </a:ext>
            </a:extLst>
          </p:cNvPr>
          <p:cNvSpPr txBox="1"/>
          <p:nvPr/>
        </p:nvSpPr>
        <p:spPr>
          <a:xfrm>
            <a:off x="5060106" y="1416355"/>
            <a:ext cx="335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Производство продукции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70353" y="5311392"/>
            <a:ext cx="772595" cy="3389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 %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221530" y="4898135"/>
            <a:ext cx="744368" cy="3586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87A4D9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7960990" y="5077449"/>
            <a:ext cx="204624" cy="1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E63EC792-423C-4030-88EF-917E3EF7D9FA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84433" y="5404156"/>
            <a:ext cx="529072" cy="2414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91,2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E302140A-A52E-4D04-B563-7785E9FF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60876" y="6923404"/>
            <a:ext cx="1673544" cy="20781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6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179089" y="4338410"/>
            <a:ext cx="7216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644371" y="4960523"/>
            <a:ext cx="554754" cy="2338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93,5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065" y="957960"/>
            <a:ext cx="3320288" cy="181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84" b="58566" l="34249" r="60116">
                        <a14:foregroundMark x1="45087" y1="44356" x2="45087" y2="44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29268" r="39847" b="42005"/>
          <a:stretch/>
        </p:blipFill>
        <p:spPr>
          <a:xfrm rot="5400000">
            <a:off x="5652973" y="5428345"/>
            <a:ext cx="754625" cy="86336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7" t="3603" r="29100" b="68855"/>
          <a:stretch/>
        </p:blipFill>
        <p:spPr>
          <a:xfrm>
            <a:off x="7047596" y="5414933"/>
            <a:ext cx="1177868" cy="999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Номер слайда 1">
            <a:extLst>
              <a:ext uri="{FF2B5EF4-FFF2-40B4-BE49-F238E27FC236}">
                <a16:creationId xmlns:a16="http://schemas.microsoft.com/office/drawing/2014/main" xmlns="" id="{30D2CB8C-7B1F-4D23-AD6E-6FA021B34DDD}"/>
              </a:ext>
            </a:extLst>
          </p:cNvPr>
          <p:cNvSpPr txBox="1">
            <a:spLocks/>
          </p:cNvSpPr>
          <p:nvPr/>
        </p:nvSpPr>
        <p:spPr>
          <a:xfrm>
            <a:off x="8786445" y="6667429"/>
            <a:ext cx="392861" cy="18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64970" y="4911903"/>
            <a:ext cx="555042" cy="247838"/>
          </a:xfrm>
          <a:prstGeom prst="roundRect">
            <a:avLst/>
          </a:prstGeom>
          <a:solidFill>
            <a:srgbClr val="87A4D9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88,3</a:t>
            </a:r>
          </a:p>
        </p:txBody>
      </p:sp>
    </p:spTree>
    <p:extLst>
      <p:ext uri="{BB962C8B-B14F-4D97-AF65-F5344CB8AC3E}">
        <p14:creationId xmlns:p14="http://schemas.microsoft.com/office/powerpoint/2010/main" val="4160363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771D62F-751C-4AC4-9F7C-325848F98B9D}"/>
              </a:ext>
            </a:extLst>
          </p:cNvPr>
          <p:cNvSpPr/>
          <p:nvPr/>
        </p:nvSpPr>
        <p:spPr>
          <a:xfrm>
            <a:off x="0" y="837082"/>
            <a:ext cx="9135201" cy="60209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98911242"/>
              </p:ext>
            </p:extLst>
          </p:nvPr>
        </p:nvGraphicFramePr>
        <p:xfrm>
          <a:off x="3255347" y="1279056"/>
          <a:ext cx="5400950" cy="2951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" y="1103924"/>
            <a:ext cx="3172178" cy="2605416"/>
          </a:xfrm>
          <a:prstGeom prst="rect">
            <a:avLst/>
          </a:prstGeom>
        </p:spPr>
      </p:pic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29451" y="3596778"/>
            <a:ext cx="567875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132,2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74157" y="3599525"/>
            <a:ext cx="650671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90,6*</a:t>
            </a:r>
          </a:p>
        </p:txBody>
      </p:sp>
      <p:pic>
        <p:nvPicPr>
          <p:cNvPr id="24" name="Picture 22" descr="http://s39.radikal.ru/i085/1105/9d/30c1ae4d55d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355" y="4668882"/>
            <a:ext cx="4039392" cy="199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177484418"/>
              </p:ext>
            </p:extLst>
          </p:nvPr>
        </p:nvGraphicFramePr>
        <p:xfrm>
          <a:off x="-62379" y="4314051"/>
          <a:ext cx="4943427" cy="2605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Скругленный прямоугольник 33"/>
          <p:cNvSpPr/>
          <p:nvPr/>
        </p:nvSpPr>
        <p:spPr>
          <a:xfrm>
            <a:off x="7764394" y="3525378"/>
            <a:ext cx="810507" cy="3679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7516132" y="3730468"/>
            <a:ext cx="214570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EEEC120-D874-4783-BD63-D2A9333E4587}"/>
              </a:ext>
            </a:extLst>
          </p:cNvPr>
          <p:cNvSpPr txBox="1"/>
          <p:nvPr/>
        </p:nvSpPr>
        <p:spPr>
          <a:xfrm>
            <a:off x="1534479" y="4095679"/>
            <a:ext cx="2231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Наличие скота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B19FC75-D291-E272-68BD-912A353C83EB}"/>
              </a:ext>
            </a:extLst>
          </p:cNvPr>
          <p:cNvSpPr txBox="1"/>
          <p:nvPr/>
        </p:nvSpPr>
        <p:spPr>
          <a:xfrm>
            <a:off x="144350" y="4599444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голов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" y="1229411"/>
            <a:ext cx="3271617" cy="245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426" b="68333" l="19800" r="81000">
                        <a14:foregroundMark x1="30300" y1="38889" x2="30300" y2="38889"/>
                        <a14:foregroundMark x1="36300" y1="47685" x2="36300" y2="47685"/>
                        <a14:foregroundMark x1="31000" y1="47407" x2="31000" y2="47407"/>
                      </a14:backgroundRemoval>
                    </a14:imgEffect>
                    <a14:imgEffect>
                      <a14:colorTemperature colorTemp="7036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38" t="23059" r="19535" b="30982"/>
          <a:stretch/>
        </p:blipFill>
        <p:spPr>
          <a:xfrm>
            <a:off x="5293286" y="3286429"/>
            <a:ext cx="932859" cy="62069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7BCBE83-1C09-4122-AE19-4169C2BEAA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D0FEAEE0-F0BD-4F98-88D3-B9383E5F6487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624DDEC-4A88-4E4B-BA66-5157817E50C7}"/>
              </a:ext>
            </a:extLst>
          </p:cNvPr>
          <p:cNvSpPr/>
          <p:nvPr/>
        </p:nvSpPr>
        <p:spPr>
          <a:xfrm>
            <a:off x="3871867" y="9714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Надой молока на 1 корову в </a:t>
            </a:r>
          </a:p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предприятиях, кг</a:t>
            </a:r>
          </a:p>
        </p:txBody>
      </p:sp>
    </p:spTree>
    <p:extLst>
      <p:ext uri="{BB962C8B-B14F-4D97-AF65-F5344CB8AC3E}">
        <p14:creationId xmlns:p14="http://schemas.microsoft.com/office/powerpoint/2010/main" val="11747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41F00ED-FE1E-0753-C300-FB34C1E24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AF7FD68-D7D3-86DA-67C7-2AA4FEF1FF5A}"/>
              </a:ext>
            </a:extLst>
          </p:cNvPr>
          <p:cNvSpPr/>
          <p:nvPr/>
        </p:nvSpPr>
        <p:spPr>
          <a:xfrm>
            <a:off x="-52801" y="837082"/>
            <a:ext cx="9187599" cy="6020918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A6AD09AF-F9F8-4795-108B-C4AC7573B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F2131A9B-3542-74DB-48AF-8ECB68484D7C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ИНВЕСТИЦИИ В ОСНОВНОЙ КАПИТАЛ</a:t>
            </a:r>
          </a:p>
        </p:txBody>
      </p:sp>
      <p:grpSp>
        <p:nvGrpSpPr>
          <p:cNvPr id="36" name="object 13">
            <a:extLst>
              <a:ext uri="{FF2B5EF4-FFF2-40B4-BE49-F238E27FC236}">
                <a16:creationId xmlns:a16="http://schemas.microsoft.com/office/drawing/2014/main" xmlns="" id="{64095F80-ABB0-AFB2-E604-D71DA6EB9DA1}"/>
              </a:ext>
            </a:extLst>
          </p:cNvPr>
          <p:cNvGrpSpPr/>
          <p:nvPr/>
        </p:nvGrpSpPr>
        <p:grpSpPr>
          <a:xfrm>
            <a:off x="85550" y="0"/>
            <a:ext cx="888831" cy="832919"/>
            <a:chOff x="1057664" y="3076450"/>
            <a:chExt cx="1059815" cy="1059815"/>
          </a:xfrm>
          <a:solidFill>
            <a:schemeClr val="accent1">
              <a:lumMod val="75000"/>
            </a:schemeClr>
          </a:solidFill>
        </p:grpSpPr>
        <p:sp>
          <p:nvSpPr>
            <p:cNvPr id="37" name="object 14">
              <a:extLst>
                <a:ext uri="{FF2B5EF4-FFF2-40B4-BE49-F238E27FC236}">
                  <a16:creationId xmlns:a16="http://schemas.microsoft.com/office/drawing/2014/main" xmlns="" id="{AE50BF1B-E3F9-E9F3-2DC0-2F387EC51745}"/>
                </a:ext>
              </a:extLst>
            </p:cNvPr>
            <p:cNvSpPr/>
            <p:nvPr/>
          </p:nvSpPr>
          <p:spPr>
            <a:xfrm>
              <a:off x="1057664" y="3076450"/>
              <a:ext cx="1059815" cy="1059815"/>
            </a:xfrm>
            <a:custGeom>
              <a:avLst/>
              <a:gdLst/>
              <a:ahLst/>
              <a:cxnLst/>
              <a:rect l="l" t="t" r="r" b="b"/>
              <a:pathLst>
                <a:path w="1059814" h="1059814">
                  <a:moveTo>
                    <a:pt x="529722" y="0"/>
                  </a:moveTo>
                  <a:lnTo>
                    <a:pt x="481506" y="2164"/>
                  </a:lnTo>
                  <a:lnTo>
                    <a:pt x="434504" y="8534"/>
                  </a:lnTo>
                  <a:lnTo>
                    <a:pt x="388901" y="18922"/>
                  </a:lnTo>
                  <a:lnTo>
                    <a:pt x="344885" y="33142"/>
                  </a:lnTo>
                  <a:lnTo>
                    <a:pt x="302643" y="51005"/>
                  </a:lnTo>
                  <a:lnTo>
                    <a:pt x="262361" y="72326"/>
                  </a:lnTo>
                  <a:lnTo>
                    <a:pt x="224228" y="96918"/>
                  </a:lnTo>
                  <a:lnTo>
                    <a:pt x="188429" y="124593"/>
                  </a:lnTo>
                  <a:lnTo>
                    <a:pt x="155152" y="155165"/>
                  </a:lnTo>
                  <a:lnTo>
                    <a:pt x="124584" y="188447"/>
                  </a:lnTo>
                  <a:lnTo>
                    <a:pt x="96912" y="224251"/>
                  </a:lnTo>
                  <a:lnTo>
                    <a:pt x="72322" y="262392"/>
                  </a:lnTo>
                  <a:lnTo>
                    <a:pt x="51003" y="302682"/>
                  </a:lnTo>
                  <a:lnTo>
                    <a:pt x="33140" y="344934"/>
                  </a:lnTo>
                  <a:lnTo>
                    <a:pt x="18922" y="388961"/>
                  </a:lnTo>
                  <a:lnTo>
                    <a:pt x="8534" y="434577"/>
                  </a:lnTo>
                  <a:lnTo>
                    <a:pt x="2164" y="481594"/>
                  </a:lnTo>
                  <a:lnTo>
                    <a:pt x="0" y="529826"/>
                  </a:lnTo>
                  <a:lnTo>
                    <a:pt x="2164" y="578043"/>
                  </a:lnTo>
                  <a:lnTo>
                    <a:pt x="8534" y="625048"/>
                  </a:lnTo>
                  <a:lnTo>
                    <a:pt x="18922" y="670655"/>
                  </a:lnTo>
                  <a:lnTo>
                    <a:pt x="33140" y="714676"/>
                  </a:lnTo>
                  <a:lnTo>
                    <a:pt x="51003" y="756925"/>
                  </a:lnTo>
                  <a:lnTo>
                    <a:pt x="72322" y="797214"/>
                  </a:lnTo>
                  <a:lnTo>
                    <a:pt x="96912" y="835356"/>
                  </a:lnTo>
                  <a:lnTo>
                    <a:pt x="124584" y="871163"/>
                  </a:lnTo>
                  <a:lnTo>
                    <a:pt x="155152" y="904448"/>
                  </a:lnTo>
                  <a:lnTo>
                    <a:pt x="188429" y="935025"/>
                  </a:lnTo>
                  <a:lnTo>
                    <a:pt x="224228" y="962706"/>
                  </a:lnTo>
                  <a:lnTo>
                    <a:pt x="262361" y="987303"/>
                  </a:lnTo>
                  <a:lnTo>
                    <a:pt x="302643" y="1008630"/>
                  </a:lnTo>
                  <a:lnTo>
                    <a:pt x="344885" y="1026499"/>
                  </a:lnTo>
                  <a:lnTo>
                    <a:pt x="388901" y="1040723"/>
                  </a:lnTo>
                  <a:lnTo>
                    <a:pt x="434504" y="1051115"/>
                  </a:lnTo>
                  <a:lnTo>
                    <a:pt x="481506" y="1057487"/>
                  </a:lnTo>
                  <a:lnTo>
                    <a:pt x="529722" y="1059653"/>
                  </a:lnTo>
                  <a:lnTo>
                    <a:pt x="577920" y="1057487"/>
                  </a:lnTo>
                  <a:lnTo>
                    <a:pt x="624908" y="1051115"/>
                  </a:lnTo>
                  <a:lnTo>
                    <a:pt x="670498" y="1040723"/>
                  </a:lnTo>
                  <a:lnTo>
                    <a:pt x="714503" y="1026499"/>
                  </a:lnTo>
                  <a:lnTo>
                    <a:pt x="756735" y="1008630"/>
                  </a:lnTo>
                  <a:lnTo>
                    <a:pt x="797008" y="987303"/>
                  </a:lnTo>
                  <a:lnTo>
                    <a:pt x="835135" y="962706"/>
                  </a:lnTo>
                  <a:lnTo>
                    <a:pt x="870928" y="935025"/>
                  </a:lnTo>
                  <a:lnTo>
                    <a:pt x="904200" y="904448"/>
                  </a:lnTo>
                  <a:lnTo>
                    <a:pt x="934764" y="871163"/>
                  </a:lnTo>
                  <a:lnTo>
                    <a:pt x="962433" y="835356"/>
                  </a:lnTo>
                  <a:lnTo>
                    <a:pt x="987020" y="797214"/>
                  </a:lnTo>
                  <a:lnTo>
                    <a:pt x="1008338" y="756925"/>
                  </a:lnTo>
                  <a:lnTo>
                    <a:pt x="1026199" y="714676"/>
                  </a:lnTo>
                  <a:lnTo>
                    <a:pt x="1040417" y="670655"/>
                  </a:lnTo>
                  <a:lnTo>
                    <a:pt x="1050805" y="625048"/>
                  </a:lnTo>
                  <a:lnTo>
                    <a:pt x="1057174" y="578043"/>
                  </a:lnTo>
                  <a:lnTo>
                    <a:pt x="1059339" y="529826"/>
                  </a:lnTo>
                  <a:lnTo>
                    <a:pt x="1057174" y="481594"/>
                  </a:lnTo>
                  <a:lnTo>
                    <a:pt x="1050805" y="434577"/>
                  </a:lnTo>
                  <a:lnTo>
                    <a:pt x="1040417" y="388961"/>
                  </a:lnTo>
                  <a:lnTo>
                    <a:pt x="1026199" y="344934"/>
                  </a:lnTo>
                  <a:lnTo>
                    <a:pt x="1008338" y="302682"/>
                  </a:lnTo>
                  <a:lnTo>
                    <a:pt x="987020" y="262392"/>
                  </a:lnTo>
                  <a:lnTo>
                    <a:pt x="962433" y="224251"/>
                  </a:lnTo>
                  <a:lnTo>
                    <a:pt x="934764" y="188447"/>
                  </a:lnTo>
                  <a:lnTo>
                    <a:pt x="904200" y="155165"/>
                  </a:lnTo>
                  <a:lnTo>
                    <a:pt x="870928" y="124593"/>
                  </a:lnTo>
                  <a:lnTo>
                    <a:pt x="835135" y="96918"/>
                  </a:lnTo>
                  <a:lnTo>
                    <a:pt x="797008" y="72326"/>
                  </a:lnTo>
                  <a:lnTo>
                    <a:pt x="756735" y="51005"/>
                  </a:lnTo>
                  <a:lnTo>
                    <a:pt x="714503" y="33142"/>
                  </a:lnTo>
                  <a:lnTo>
                    <a:pt x="670498" y="18922"/>
                  </a:lnTo>
                  <a:lnTo>
                    <a:pt x="624908" y="8534"/>
                  </a:lnTo>
                  <a:lnTo>
                    <a:pt x="577920" y="2164"/>
                  </a:lnTo>
                  <a:lnTo>
                    <a:pt x="5297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38" name="object 15">
              <a:extLst>
                <a:ext uri="{FF2B5EF4-FFF2-40B4-BE49-F238E27FC236}">
                  <a16:creationId xmlns:a16="http://schemas.microsoft.com/office/drawing/2014/main" xmlns="" id="{B80CB489-A220-48BD-01DF-3931EF33856C}"/>
                </a:ext>
              </a:extLst>
            </p:cNvPr>
            <p:cNvSpPr/>
            <p:nvPr/>
          </p:nvSpPr>
          <p:spPr>
            <a:xfrm>
              <a:off x="1341843" y="3654653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60">
                  <a:moveTo>
                    <a:pt x="18847" y="0"/>
                  </a:moveTo>
                  <a:lnTo>
                    <a:pt x="0" y="3978"/>
                  </a:lnTo>
                  <a:lnTo>
                    <a:pt x="3978" y="22721"/>
                  </a:lnTo>
                  <a:lnTo>
                    <a:pt x="22826" y="18847"/>
                  </a:lnTo>
                  <a:lnTo>
                    <a:pt x="188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pic>
          <p:nvPicPr>
            <p:cNvPr id="39" name="object 16">
              <a:extLst>
                <a:ext uri="{FF2B5EF4-FFF2-40B4-BE49-F238E27FC236}">
                  <a16:creationId xmlns:a16="http://schemas.microsoft.com/office/drawing/2014/main" xmlns="" id="{8ED15092-8225-0E22-F084-0C5C5867FA8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38554" y="3233197"/>
              <a:ext cx="675536" cy="750757"/>
            </a:xfrm>
            <a:prstGeom prst="rect">
              <a:avLst/>
            </a:prstGeom>
            <a:grpFill/>
          </p:spPr>
        </p:pic>
      </p:grpSp>
      <p:graphicFrame>
        <p:nvGraphicFramePr>
          <p:cNvPr id="41" name="Диаграмма 40">
            <a:extLst>
              <a:ext uri="{FF2B5EF4-FFF2-40B4-BE49-F238E27FC236}">
                <a16:creationId xmlns:a16="http://schemas.microsoft.com/office/drawing/2014/main" xmlns="" id="{DCDBEF99-C8DD-BD91-9FFD-8F3E3CAB8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8709910"/>
              </p:ext>
            </p:extLst>
          </p:nvPr>
        </p:nvGraphicFramePr>
        <p:xfrm>
          <a:off x="34116" y="2692657"/>
          <a:ext cx="5380421" cy="3974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C5CBC07-DEE8-CA78-BA31-FEB093BF6DE3}"/>
              </a:ext>
            </a:extLst>
          </p:cNvPr>
          <p:cNvSpPr/>
          <p:nvPr/>
        </p:nvSpPr>
        <p:spPr>
          <a:xfrm>
            <a:off x="-140487" y="2346971"/>
            <a:ext cx="58394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73E8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Динамика инвестиций в основной капитал  по видам экономической деятельности,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73E8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73E8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4AC3FC41-CA9D-C9BF-0A07-555FD0F3E989}"/>
              </a:ext>
            </a:extLst>
          </p:cNvPr>
          <p:cNvSpPr/>
          <p:nvPr/>
        </p:nvSpPr>
        <p:spPr>
          <a:xfrm>
            <a:off x="5180508" y="773149"/>
            <a:ext cx="1249060" cy="885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080" marR="0" lvl="0" indent="0" algn="l" defTabSz="914400" rtl="0" eaLnBrk="1" fontAlgn="auto" latinLnBrk="0" hangingPunct="1">
              <a:lnSpc>
                <a:spcPts val="74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307,5</a:t>
            </a:r>
            <a:r>
              <a:rPr kumimoji="0" lang="ru-RU" sz="2400" b="1" i="0" u="none" strike="noStrike" kern="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39587FFF-A3E7-5D81-4AD5-446A09238599}"/>
              </a:ext>
            </a:extLst>
          </p:cNvPr>
          <p:cNvSpPr/>
          <p:nvPr/>
        </p:nvSpPr>
        <p:spPr>
          <a:xfrm>
            <a:off x="6294414" y="1285407"/>
            <a:ext cx="2559854" cy="38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2725" marR="226695" lvl="0" indent="0" algn="l" defTabSz="914400" rtl="0" eaLnBrk="1" fontAlgn="auto" latinLnBrk="0" hangingPunct="1">
              <a:lnSpc>
                <a:spcPct val="101499"/>
              </a:lnSpc>
              <a:spcBef>
                <a:spcPts val="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Номер слайда 1">
            <a:extLst>
              <a:ext uri="{FF2B5EF4-FFF2-40B4-BE49-F238E27FC236}">
                <a16:creationId xmlns:a16="http://schemas.microsoft.com/office/drawing/2014/main" xmlns="" id="{BBD37AE0-6AFF-444B-AA16-58A35F506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78BF692-AFB4-80A6-983C-5C3600741E25}"/>
              </a:ext>
            </a:extLst>
          </p:cNvPr>
          <p:cNvSpPr txBox="1"/>
          <p:nvPr/>
        </p:nvSpPr>
        <p:spPr>
          <a:xfrm>
            <a:off x="436081" y="908810"/>
            <a:ext cx="409635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3074,0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Объем инвестиций в основной капитал по полному кругу предприятий + ИП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Январь – декабрь 2025 г.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04336D32-53C4-96F5-E46D-D4972E8139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6097779"/>
              </p:ext>
            </p:extLst>
          </p:nvPr>
        </p:nvGraphicFramePr>
        <p:xfrm>
          <a:off x="4007995" y="2847717"/>
          <a:ext cx="4437191" cy="3016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3E2B0DE-25DD-7EC3-AFCE-6B428C06F54B}"/>
              </a:ext>
            </a:extLst>
          </p:cNvPr>
          <p:cNvSpPr txBox="1"/>
          <p:nvPr/>
        </p:nvSpPr>
        <p:spPr>
          <a:xfrm>
            <a:off x="6708284" y="3186136"/>
            <a:ext cx="2796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Частные инвестиции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AD5BADB-E4BC-5111-503A-90A8D52901CD}"/>
              </a:ext>
            </a:extLst>
          </p:cNvPr>
          <p:cNvSpPr txBox="1"/>
          <p:nvPr/>
        </p:nvSpPr>
        <p:spPr>
          <a:xfrm>
            <a:off x="3813864" y="5952254"/>
            <a:ext cx="2796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Бюджетные инвестиции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B4B5C72-05A3-B64F-FE17-067EED3F6ABA}"/>
              </a:ext>
            </a:extLst>
          </p:cNvPr>
          <p:cNvSpPr/>
          <p:nvPr/>
        </p:nvSpPr>
        <p:spPr>
          <a:xfrm>
            <a:off x="4571998" y="6317519"/>
            <a:ext cx="19623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 – больше в </a:t>
            </a:r>
            <a:r>
              <a:rPr lang="ru-RU" sz="1200" b="1" kern="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3,7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раза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bject 40">
            <a:extLst>
              <a:ext uri="{FF2B5EF4-FFF2-40B4-BE49-F238E27FC236}">
                <a16:creationId xmlns:a16="http://schemas.microsoft.com/office/drawing/2014/main" xmlns="" id="{023A778F-B516-819D-60D9-35E9B7BE9A0C}"/>
              </a:ext>
            </a:extLst>
          </p:cNvPr>
          <p:cNvSpPr txBox="1"/>
          <p:nvPr/>
        </p:nvSpPr>
        <p:spPr>
          <a:xfrm>
            <a:off x="5057305" y="2692657"/>
            <a:ext cx="3925570" cy="49917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16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Доля</a:t>
            </a:r>
            <a:r>
              <a:rPr kumimoji="0" sz="1600" b="1" i="0" u="none" strike="noStrike" kern="0" cap="none" spc="5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общем</a:t>
            </a:r>
            <a:r>
              <a:rPr kumimoji="0" sz="1600" b="1" i="0" u="none" strike="noStrike" kern="0" cap="none" spc="4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объеме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инвестиций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основной</a:t>
            </a:r>
            <a:r>
              <a:rPr kumimoji="0" sz="1600" b="1" i="0" u="none" strike="noStrike" kern="0" cap="none" spc="45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капитал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4584D3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F51B44EF-54B7-C0CB-702F-A88454759A9E}"/>
              </a:ext>
            </a:extLst>
          </p:cNvPr>
          <p:cNvGrpSpPr/>
          <p:nvPr/>
        </p:nvGrpSpPr>
        <p:grpSpPr>
          <a:xfrm>
            <a:off x="7231718" y="3469009"/>
            <a:ext cx="1622550" cy="340360"/>
            <a:chOff x="3230782" y="1535182"/>
            <a:chExt cx="3877223" cy="340360"/>
          </a:xfrm>
        </p:grpSpPr>
        <p:sp>
          <p:nvSpPr>
            <p:cNvPr id="12" name="object 45">
              <a:extLst>
                <a:ext uri="{FF2B5EF4-FFF2-40B4-BE49-F238E27FC236}">
                  <a16:creationId xmlns:a16="http://schemas.microsoft.com/office/drawing/2014/main" xmlns="" id="{60079AF6-0FD3-4F5D-13A6-2E178027B81B}"/>
                </a:ext>
              </a:extLst>
            </p:cNvPr>
            <p:cNvSpPr/>
            <p:nvPr/>
          </p:nvSpPr>
          <p:spPr>
            <a:xfrm>
              <a:off x="3230782" y="1535182"/>
              <a:ext cx="418465" cy="340360"/>
            </a:xfrm>
            <a:custGeom>
              <a:avLst/>
              <a:gdLst/>
              <a:ahLst/>
              <a:cxnLst/>
              <a:rect l="l" t="t" r="r" b="b"/>
              <a:pathLst>
                <a:path w="418465" h="340360">
                  <a:moveTo>
                    <a:pt x="0" y="340303"/>
                  </a:moveTo>
                  <a:lnTo>
                    <a:pt x="417997" y="0"/>
                  </a:lnTo>
                </a:path>
              </a:pathLst>
            </a:cu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xmlns="" id="{DF7BCBD2-ED5E-D535-38CA-53FC275A1577}"/>
                </a:ext>
              </a:extLst>
            </p:cNvPr>
            <p:cNvCxnSpPr>
              <a:cxnSpLocks/>
            </p:cNvCxnSpPr>
            <p:nvPr/>
          </p:nvCxnSpPr>
          <p:spPr>
            <a:xfrm>
              <a:off x="3649245" y="1535182"/>
              <a:ext cx="345876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500DADD7-6B7B-4BE4-EF77-4E8AB3F4D24D}"/>
              </a:ext>
            </a:extLst>
          </p:cNvPr>
          <p:cNvGrpSpPr/>
          <p:nvPr/>
        </p:nvGrpSpPr>
        <p:grpSpPr>
          <a:xfrm flipH="1" flipV="1">
            <a:off x="4267200" y="5835341"/>
            <a:ext cx="2149272" cy="393911"/>
            <a:chOff x="3399661" y="1378151"/>
            <a:chExt cx="3684278" cy="340360"/>
          </a:xfrm>
        </p:grpSpPr>
        <p:sp>
          <p:nvSpPr>
            <p:cNvPr id="18" name="object 45">
              <a:extLst>
                <a:ext uri="{FF2B5EF4-FFF2-40B4-BE49-F238E27FC236}">
                  <a16:creationId xmlns:a16="http://schemas.microsoft.com/office/drawing/2014/main" xmlns="" id="{0AC0E2E8-27C3-C3E7-FCEA-424D6310FD7B}"/>
                </a:ext>
              </a:extLst>
            </p:cNvPr>
            <p:cNvSpPr/>
            <p:nvPr/>
          </p:nvSpPr>
          <p:spPr>
            <a:xfrm>
              <a:off x="3399661" y="1378151"/>
              <a:ext cx="418464" cy="340360"/>
            </a:xfrm>
            <a:custGeom>
              <a:avLst/>
              <a:gdLst/>
              <a:ahLst/>
              <a:cxnLst/>
              <a:rect l="l" t="t" r="r" b="b"/>
              <a:pathLst>
                <a:path w="418465" h="340360">
                  <a:moveTo>
                    <a:pt x="0" y="340303"/>
                  </a:moveTo>
                  <a:lnTo>
                    <a:pt x="417997" y="0"/>
                  </a:lnTo>
                </a:path>
              </a:pathLst>
            </a:custGeom>
            <a:ln w="28575">
              <a:solidFill>
                <a:srgbClr val="9CDC57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xmlns="" id="{2463014A-A141-FCBC-3680-DE9EC19C24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18125" y="1378151"/>
              <a:ext cx="3265814" cy="18043"/>
            </a:xfrm>
            <a:prstGeom prst="line">
              <a:avLst/>
            </a:prstGeom>
            <a:ln w="28575">
              <a:solidFill>
                <a:srgbClr val="9CDC57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4438249C-2D2C-BEC2-3BEE-966B93D78467}"/>
              </a:ext>
            </a:extLst>
          </p:cNvPr>
          <p:cNvSpPr/>
          <p:nvPr/>
        </p:nvSpPr>
        <p:spPr>
          <a:xfrm>
            <a:off x="7406835" y="3454479"/>
            <a:ext cx="18148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 – </a:t>
            </a:r>
            <a:r>
              <a:rPr lang="ru-RU" sz="1050" b="1" kern="0" noProof="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 2,9 раза    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4214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694E2CB-1403-4D91-A654-DE058607B9A2}"/>
              </a:ext>
            </a:extLst>
          </p:cNvPr>
          <p:cNvSpPr txBox="1"/>
          <p:nvPr/>
        </p:nvSpPr>
        <p:spPr>
          <a:xfrm>
            <a:off x="925695" y="3248840"/>
            <a:ext cx="2257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14,2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подрядных работ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D99AF51-49FC-4079-8AB9-94DA19025855}"/>
              </a:ext>
            </a:extLst>
          </p:cNvPr>
          <p:cNvSpPr txBox="1"/>
          <p:nvPr/>
        </p:nvSpPr>
        <p:spPr>
          <a:xfrm>
            <a:off x="7052152" y="3525839"/>
            <a:ext cx="14358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73,1 %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ИФО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BE7D1D3-611E-4AFA-9482-9950F5C3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7503" y="6638739"/>
            <a:ext cx="895926" cy="169847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EFBB5B83-8157-4349-959E-7D276F49608B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ПОДРЯДНЫЕ РАБОТЫ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0C15B495-BB90-42C6-BCE5-C67D792850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134237" y="6173"/>
            <a:ext cx="791458" cy="864014"/>
          </a:xfrm>
          <a:prstGeom prst="rect">
            <a:avLst/>
          </a:prstGeom>
          <a:ln>
            <a:noFill/>
          </a:ln>
        </p:spPr>
      </p:pic>
      <p:sp>
        <p:nvSpPr>
          <p:cNvPr id="34" name="Полилиния: фигура 26">
            <a:extLst>
              <a:ext uri="{FF2B5EF4-FFF2-40B4-BE49-F238E27FC236}">
                <a16:creationId xmlns:a16="http://schemas.microsoft.com/office/drawing/2014/main" xmlns="" id="{502DFE31-5152-428D-B66C-4921FFC4F2C6}"/>
              </a:ext>
            </a:extLst>
          </p:cNvPr>
          <p:cNvSpPr/>
          <p:nvPr/>
        </p:nvSpPr>
        <p:spPr>
          <a:xfrm rot="16200000">
            <a:off x="3912956" y="2554727"/>
            <a:ext cx="2123293" cy="3008578"/>
          </a:xfrm>
          <a:prstGeom prst="rect">
            <a:avLst/>
          </a:prstGeom>
          <a:blipFill dpi="0" rotWithShape="0">
            <a:blip r:embed="rId5">
              <a:alphaModFix amt="99000"/>
            </a:blip>
            <a:srcRect/>
            <a:stretch>
              <a:fillRect b="-31192"/>
            </a:stretch>
          </a:blipFill>
          <a:ln w="5715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765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43" b="0" i="0" u="none" strike="noStrike" kern="0" cap="none" spc="0" normalizeH="0" baseline="0" noProof="0" dirty="0">
              <a:ln>
                <a:noFill/>
              </a:ln>
              <a:solidFill>
                <a:srgbClr val="E21E3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5652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47449</TotalTime>
  <Words>1305</Words>
  <Application>Microsoft Office PowerPoint</Application>
  <PresentationFormat>Экран (4:3)</PresentationFormat>
  <Paragraphs>434</Paragraphs>
  <Slides>26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26</vt:i4>
      </vt:variant>
    </vt:vector>
  </HeadingPairs>
  <TitlesOfParts>
    <vt:vector size="44" baseType="lpstr">
      <vt:lpstr>맑은 고딕</vt:lpstr>
      <vt:lpstr>PMingLiU-ExtB</vt:lpstr>
      <vt:lpstr>Aharoni</vt:lpstr>
      <vt:lpstr>Arial</vt:lpstr>
      <vt:lpstr>Arial Black</vt:lpstr>
      <vt:lpstr>Bahnschrift Condensed</vt:lpstr>
      <vt:lpstr>Bookman Old Style</vt:lpstr>
      <vt:lpstr>Calibri</vt:lpstr>
      <vt:lpstr>Calibri Light</vt:lpstr>
      <vt:lpstr>Georgia</vt:lpstr>
      <vt:lpstr>Poppins Light</vt:lpstr>
      <vt:lpstr>Times New Roman</vt:lpstr>
      <vt:lpstr>Trebuchet MS</vt:lpstr>
      <vt:lpstr>Vrinda</vt:lpstr>
      <vt:lpstr>Тема Office</vt:lpstr>
      <vt:lpstr>Воздушный поток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Art-PC-1173-01</dc:creator>
  <cp:lastModifiedBy>Art-PC-1211-03</cp:lastModifiedBy>
  <cp:revision>3730</cp:revision>
  <cp:lastPrinted>2026-03-10T14:26:15Z</cp:lastPrinted>
  <dcterms:created xsi:type="dcterms:W3CDTF">2019-01-28T08:09:05Z</dcterms:created>
  <dcterms:modified xsi:type="dcterms:W3CDTF">2026-03-16T11:03:01Z</dcterms:modified>
</cp:coreProperties>
</file>